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3"/>
  </p:notesMasterIdLst>
  <p:sldIdLst>
    <p:sldId id="257" r:id="rId2"/>
    <p:sldId id="258" r:id="rId3"/>
    <p:sldId id="272" r:id="rId4"/>
    <p:sldId id="261" r:id="rId5"/>
    <p:sldId id="263" r:id="rId6"/>
    <p:sldId id="274" r:id="rId7"/>
    <p:sldId id="326" r:id="rId8"/>
    <p:sldId id="293" r:id="rId9"/>
    <p:sldId id="299" r:id="rId10"/>
    <p:sldId id="292" r:id="rId11"/>
    <p:sldId id="330" r:id="rId12"/>
    <p:sldId id="294" r:id="rId13"/>
    <p:sldId id="329" r:id="rId14"/>
    <p:sldId id="334" r:id="rId15"/>
    <p:sldId id="335" r:id="rId16"/>
    <p:sldId id="336" r:id="rId17"/>
    <p:sldId id="295" r:id="rId18"/>
    <p:sldId id="310" r:id="rId19"/>
    <p:sldId id="338" r:id="rId20"/>
    <p:sldId id="339" r:id="rId21"/>
    <p:sldId id="267" r:id="rId22"/>
    <p:sldId id="324" r:id="rId23"/>
    <p:sldId id="323" r:id="rId24"/>
    <p:sldId id="304" r:id="rId25"/>
    <p:sldId id="297" r:id="rId26"/>
    <p:sldId id="262" r:id="rId27"/>
    <p:sldId id="285" r:id="rId28"/>
    <p:sldId id="286" r:id="rId29"/>
    <p:sldId id="287" r:id="rId30"/>
    <p:sldId id="288" r:id="rId31"/>
    <p:sldId id="289" r:id="rId32"/>
    <p:sldId id="290" r:id="rId33"/>
    <p:sldId id="320" r:id="rId34"/>
    <p:sldId id="332" r:id="rId35"/>
    <p:sldId id="306" r:id="rId36"/>
    <p:sldId id="311" r:id="rId37"/>
    <p:sldId id="340" r:id="rId38"/>
    <p:sldId id="345" r:id="rId39"/>
    <p:sldId id="344" r:id="rId40"/>
    <p:sldId id="341" r:id="rId41"/>
    <p:sldId id="315" r:id="rId4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1261F"/>
    <a:srgbClr val="3B2B2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150" autoAdjust="0"/>
    <p:restoredTop sz="94660"/>
  </p:normalViewPr>
  <p:slideViewPr>
    <p:cSldViewPr>
      <p:cViewPr varScale="1">
        <p:scale>
          <a:sx n="68" d="100"/>
          <a:sy n="68" d="100"/>
        </p:scale>
        <p:origin x="-8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7AB9F9-AB9C-4ACF-A8E8-F97342A795E8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B4407F-EEC9-4BDA-84A4-C348AD28E8A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amond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amond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amond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amond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amond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amond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amond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amond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diamond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amond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amond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>
    <p:diamond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51" name="Рисунок 12" descr="27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9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635000" y="1700213"/>
            <a:ext cx="6913563" cy="17543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Центр речевого развития</a:t>
            </a:r>
          </a:p>
          <a:p>
            <a:pPr algn="ctr">
              <a:defRPr/>
            </a:pPr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«</a:t>
            </a:r>
            <a:r>
              <a:rPr lang="ru-RU" sz="3600" b="1" dirty="0" err="1" smtClean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Говоруша</a:t>
            </a:r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» </a:t>
            </a:r>
          </a:p>
          <a:p>
            <a:pPr algn="ctr">
              <a:defRPr/>
            </a:pPr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в дошкольной группе</a:t>
            </a:r>
            <a:endParaRPr lang="ru-RU" sz="3600" b="1" dirty="0">
              <a:solidFill>
                <a:schemeClr val="accent3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86182" y="4437063"/>
            <a:ext cx="392909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</a:rPr>
              <a:t>Автор: воспитатель</a:t>
            </a:r>
          </a:p>
          <a:p>
            <a:pPr algn="ctr">
              <a:defRPr/>
            </a:pP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</a:rPr>
              <a:t> дошкольной группы </a:t>
            </a:r>
          </a:p>
          <a:p>
            <a:pPr algn="ctr">
              <a:defRPr/>
            </a:pP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</a:rPr>
              <a:t>Тесленко А.И.</a:t>
            </a:r>
            <a:endParaRPr lang="ru-RU" b="1" i="1" dirty="0">
              <a:solidFill>
                <a:schemeClr val="tx2">
                  <a:lumMod val="50000"/>
                </a:schemeClr>
              </a:solidFill>
              <a:latin typeface="Cambria" pitchFamily="18" charset="0"/>
            </a:endParaRPr>
          </a:p>
          <a:p>
            <a:pPr algn="r">
              <a:defRPr/>
            </a:pPr>
            <a:r>
              <a:rPr lang="ru-RU" b="1" i="1" dirty="0">
                <a:solidFill>
                  <a:schemeClr val="tx2">
                    <a:lumMod val="50000"/>
                  </a:schemeClr>
                </a:solidFill>
                <a:latin typeface="Cambria" pitchFamily="18" charset="0"/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9144000" cy="10772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cap="small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Дошкольная группа </a:t>
            </a:r>
          </a:p>
          <a:p>
            <a:pPr algn="ctr">
              <a:defRPr/>
            </a:pPr>
            <a:r>
              <a:rPr lang="ru-RU" sz="1600" b="1" cap="small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при муниципальном общеобразовательном бюджетном учреждении </a:t>
            </a:r>
          </a:p>
          <a:p>
            <a:pPr algn="ctr">
              <a:defRPr/>
            </a:pPr>
            <a:r>
              <a:rPr lang="ru-RU" sz="1600" b="1" cap="small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средняя общеобразовательная школа д. </a:t>
            </a:r>
            <a:r>
              <a:rPr lang="ru-RU" sz="1600" b="1" cap="small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Золотоношка</a:t>
            </a:r>
            <a:r>
              <a:rPr lang="ru-RU" sz="1600" b="1" cap="small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</a:t>
            </a:r>
          </a:p>
          <a:p>
            <a:pPr algn="ctr">
              <a:defRPr/>
            </a:pPr>
            <a:r>
              <a:rPr lang="ru-RU" sz="1600" b="1" cap="small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Стерлитамакского</a:t>
            </a:r>
            <a:r>
              <a:rPr lang="ru-RU" sz="1600" b="1" cap="small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района Республики Башкортостан</a:t>
            </a:r>
            <a:endParaRPr lang="ru-RU" sz="1600" b="1" cap="small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9" name="Рисунок 8" descr="L:\DCIM\158___11\IMG_549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056293">
            <a:off x="1621179" y="3725737"/>
            <a:ext cx="2758369" cy="2164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Центр речевого развития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Одной из ведущих задач, которую решают дошкольные образовательные учреждения, является развитие речи детей.</a:t>
            </a:r>
            <a:b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Речь как ведущее средство общения сопровождает все виды деятельности ребенка. От качества речи, умения пользоваться ею в игре, во время совместной деятельности педагога  и ребенка, при планировании и обсуждении рисунка, в наблюдении на прогулке, при обсуждении спектакля и т.д. зависит успешность деятельности ребенка, его принятие сверстниками, авторитет и статусное положение в детском сообществе. </a:t>
            </a:r>
            <a:b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     Согласно Федеральным государственным образовательным стандартам содержание образовательной области «Речевое развитие» направлено на достижение целей формирования устной речи и навыков речевого общения с окружающими на основе владения литературным языком своего народа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Формирование правильной речи детей является одной из основных задач дошкольного образования.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Чем богаче и правильнее у ребенка речь, тем легче ему высказывать свои мысли, тем шире его возможности в познании окружающей действительности, содержательнее и полноценнее отношения со сверстниками и взрослыми, тем активнее осуществляется его психическое развитие. Поэтому необходимо заботиться о своевременном формировании речи детей, о ее чистоте и правильности. Одно из условий для полноценного познавательно-речевого развития детей предусматривает обеспечение развивающей предметно-пространственной среды в ДОУ.</a:t>
            </a:r>
          </a:p>
          <a:p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 descr="L:\DCIM\158___11\IMG_549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664330">
            <a:off x="7530895" y="428161"/>
            <a:ext cx="1536714" cy="1196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AutoShape 24"/>
          <p:cNvSpPr>
            <a:spLocks noChangeArrowheads="1"/>
          </p:cNvSpPr>
          <p:nvPr/>
        </p:nvSpPr>
        <p:spPr bwMode="ltGray">
          <a:xfrm rot="20988001">
            <a:off x="4557926" y="2413684"/>
            <a:ext cx="1657181" cy="2409413"/>
          </a:xfrm>
          <a:custGeom>
            <a:avLst/>
            <a:gdLst>
              <a:gd name="G0" fmla="+- -1509893 0 0"/>
              <a:gd name="G1" fmla="+- -5955455 0 0"/>
              <a:gd name="G2" fmla="+- -1509893 0 -5955455"/>
              <a:gd name="G3" fmla="+- 10800 0 0"/>
              <a:gd name="G4" fmla="+- 0 0 -1509893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7926 0 0"/>
              <a:gd name="G9" fmla="+- 0 0 -5955455"/>
              <a:gd name="G10" fmla="+- 7926 0 2700"/>
              <a:gd name="G11" fmla="cos G10 -1509893"/>
              <a:gd name="G12" fmla="sin G10 -1509893"/>
              <a:gd name="G13" fmla="cos 13500 -1509893"/>
              <a:gd name="G14" fmla="sin 13500 -1509893"/>
              <a:gd name="G15" fmla="+- G11 10800 0"/>
              <a:gd name="G16" fmla="+- G12 10800 0"/>
              <a:gd name="G17" fmla="+- G13 10800 0"/>
              <a:gd name="G18" fmla="+- G14 10800 0"/>
              <a:gd name="G19" fmla="*/ 7926 1 2"/>
              <a:gd name="G20" fmla="+- G19 5400 0"/>
              <a:gd name="G21" fmla="cos G20 -1509893"/>
              <a:gd name="G22" fmla="sin G20 -1509893"/>
              <a:gd name="G23" fmla="+- G21 10800 0"/>
              <a:gd name="G24" fmla="+- G12 G23 G22"/>
              <a:gd name="G25" fmla="+- G22 G23 G11"/>
              <a:gd name="G26" fmla="cos 10800 -1509893"/>
              <a:gd name="G27" fmla="sin 10800 -1509893"/>
              <a:gd name="G28" fmla="cos 7926 -1509893"/>
              <a:gd name="G29" fmla="sin 7926 -1509893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5955455"/>
              <a:gd name="G36" fmla="sin G34 -5955455"/>
              <a:gd name="G37" fmla="+/ -5955455 -1509893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7926 G39"/>
              <a:gd name="G43" fmla="sin 7926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6689 w 21600"/>
              <a:gd name="T5" fmla="*/ 1746 h 21600"/>
              <a:gd name="T6" fmla="*/ 10657 w 21600"/>
              <a:gd name="T7" fmla="*/ 1438 h 21600"/>
              <a:gd name="T8" fmla="*/ 15121 w 21600"/>
              <a:gd name="T9" fmla="*/ 4156 h 21600"/>
              <a:gd name="T10" fmla="*/ 23223 w 21600"/>
              <a:gd name="T11" fmla="*/ 5516 h 21600"/>
              <a:gd name="T12" fmla="*/ 21035 w 21600"/>
              <a:gd name="T13" fmla="*/ 10942 h 21600"/>
              <a:gd name="T14" fmla="*/ 15609 w 21600"/>
              <a:gd name="T15" fmla="*/ 8754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8093" y="7698"/>
                </a:moveTo>
                <a:cubicBezTo>
                  <a:pt x="16849" y="4772"/>
                  <a:pt x="13978" y="2874"/>
                  <a:pt x="10800" y="2874"/>
                </a:cubicBezTo>
                <a:cubicBezTo>
                  <a:pt x="10759" y="2873"/>
                  <a:pt x="10719" y="2874"/>
                  <a:pt x="10679" y="2874"/>
                </a:cubicBezTo>
                <a:lnTo>
                  <a:pt x="10635" y="1"/>
                </a:lnTo>
                <a:cubicBezTo>
                  <a:pt x="10690" y="0"/>
                  <a:pt x="10745" y="-1"/>
                  <a:pt x="10800" y="0"/>
                </a:cubicBezTo>
                <a:cubicBezTo>
                  <a:pt x="15131" y="0"/>
                  <a:pt x="19043" y="2587"/>
                  <a:pt x="20738" y="6573"/>
                </a:cubicBezTo>
                <a:lnTo>
                  <a:pt x="23223" y="5516"/>
                </a:lnTo>
                <a:lnTo>
                  <a:pt x="21035" y="10942"/>
                </a:lnTo>
                <a:lnTo>
                  <a:pt x="15609" y="8754"/>
                </a:lnTo>
                <a:lnTo>
                  <a:pt x="18093" y="7698"/>
                </a:lnTo>
                <a:close/>
              </a:path>
            </a:pathLst>
          </a:custGeom>
          <a:gradFill rotWithShape="1">
            <a:gsLst>
              <a:gs pos="0">
                <a:schemeClr val="accent2">
                  <a:gamma/>
                  <a:shade val="0"/>
                  <a:invGamma/>
                </a:schemeClr>
              </a:gs>
              <a:gs pos="100000">
                <a:schemeClr val="accent2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176200" prstMaterial="legacyMatte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 wrap="none" anchor="ctr">
            <a:flatTx/>
          </a:bodyPr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23" name="AutoShape 21"/>
          <p:cNvSpPr>
            <a:spLocks noChangeArrowheads="1"/>
          </p:cNvSpPr>
          <p:nvPr/>
        </p:nvSpPr>
        <p:spPr bwMode="ltGray">
          <a:xfrm rot="5400000">
            <a:off x="3831033" y="2384017"/>
            <a:ext cx="2080317" cy="2455771"/>
          </a:xfrm>
          <a:custGeom>
            <a:avLst/>
            <a:gdLst>
              <a:gd name="G0" fmla="+- -1509893 0 0"/>
              <a:gd name="G1" fmla="+- -5955455 0 0"/>
              <a:gd name="G2" fmla="+- -1509893 0 -5955455"/>
              <a:gd name="G3" fmla="+- 10800 0 0"/>
              <a:gd name="G4" fmla="+- 0 0 -1509893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7926 0 0"/>
              <a:gd name="G9" fmla="+- 0 0 -5955455"/>
              <a:gd name="G10" fmla="+- 7926 0 2700"/>
              <a:gd name="G11" fmla="cos G10 -1509893"/>
              <a:gd name="G12" fmla="sin G10 -1509893"/>
              <a:gd name="G13" fmla="cos 13500 -1509893"/>
              <a:gd name="G14" fmla="sin 13500 -1509893"/>
              <a:gd name="G15" fmla="+- G11 10800 0"/>
              <a:gd name="G16" fmla="+- G12 10800 0"/>
              <a:gd name="G17" fmla="+- G13 10800 0"/>
              <a:gd name="G18" fmla="+- G14 10800 0"/>
              <a:gd name="G19" fmla="*/ 7926 1 2"/>
              <a:gd name="G20" fmla="+- G19 5400 0"/>
              <a:gd name="G21" fmla="cos G20 -1509893"/>
              <a:gd name="G22" fmla="sin G20 -1509893"/>
              <a:gd name="G23" fmla="+- G21 10800 0"/>
              <a:gd name="G24" fmla="+- G12 G23 G22"/>
              <a:gd name="G25" fmla="+- G22 G23 G11"/>
              <a:gd name="G26" fmla="cos 10800 -1509893"/>
              <a:gd name="G27" fmla="sin 10800 -1509893"/>
              <a:gd name="G28" fmla="cos 7926 -1509893"/>
              <a:gd name="G29" fmla="sin 7926 -1509893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5955455"/>
              <a:gd name="G36" fmla="sin G34 -5955455"/>
              <a:gd name="G37" fmla="+/ -5955455 -1509893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7926 G39"/>
              <a:gd name="G43" fmla="sin 7926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6689 w 21600"/>
              <a:gd name="T5" fmla="*/ 1746 h 21600"/>
              <a:gd name="T6" fmla="*/ 10657 w 21600"/>
              <a:gd name="T7" fmla="*/ 1438 h 21600"/>
              <a:gd name="T8" fmla="*/ 15121 w 21600"/>
              <a:gd name="T9" fmla="*/ 4156 h 21600"/>
              <a:gd name="T10" fmla="*/ 23223 w 21600"/>
              <a:gd name="T11" fmla="*/ 5516 h 21600"/>
              <a:gd name="T12" fmla="*/ 21035 w 21600"/>
              <a:gd name="T13" fmla="*/ 10942 h 21600"/>
              <a:gd name="T14" fmla="*/ 15609 w 21600"/>
              <a:gd name="T15" fmla="*/ 8754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8093" y="7698"/>
                </a:moveTo>
                <a:cubicBezTo>
                  <a:pt x="16849" y="4772"/>
                  <a:pt x="13978" y="2874"/>
                  <a:pt x="10800" y="2874"/>
                </a:cubicBezTo>
                <a:cubicBezTo>
                  <a:pt x="10759" y="2873"/>
                  <a:pt x="10719" y="2874"/>
                  <a:pt x="10679" y="2874"/>
                </a:cubicBezTo>
                <a:lnTo>
                  <a:pt x="10635" y="1"/>
                </a:lnTo>
                <a:cubicBezTo>
                  <a:pt x="10690" y="0"/>
                  <a:pt x="10745" y="-1"/>
                  <a:pt x="10800" y="0"/>
                </a:cubicBezTo>
                <a:cubicBezTo>
                  <a:pt x="15131" y="0"/>
                  <a:pt x="19043" y="2587"/>
                  <a:pt x="20738" y="6573"/>
                </a:cubicBezTo>
                <a:lnTo>
                  <a:pt x="23223" y="5516"/>
                </a:lnTo>
                <a:lnTo>
                  <a:pt x="21035" y="10942"/>
                </a:lnTo>
                <a:lnTo>
                  <a:pt x="15609" y="8754"/>
                </a:lnTo>
                <a:lnTo>
                  <a:pt x="18093" y="7698"/>
                </a:lnTo>
                <a:close/>
              </a:path>
            </a:pathLst>
          </a:custGeom>
          <a:gradFill rotWithShape="1">
            <a:gsLst>
              <a:gs pos="0">
                <a:schemeClr val="hlink">
                  <a:gamma/>
                  <a:shade val="0"/>
                  <a:invGamma/>
                </a:schemeClr>
              </a:gs>
              <a:gs pos="100000">
                <a:schemeClr val="hlink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176200" prstMaterial="legacyMatte">
            <a:bevelT w="13500" h="13500" prst="angle"/>
            <a:bevelB w="13500" h="13500" prst="angle"/>
            <a:extrusionClr>
              <a:schemeClr val="hlink"/>
            </a:extrusionClr>
          </a:sp3d>
        </p:spPr>
        <p:txBody>
          <a:bodyPr wrap="none" anchor="ctr">
            <a:flatTx/>
          </a:bodyPr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704088"/>
            <a:ext cx="8229600" cy="867524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sz="3600" b="1" dirty="0" smtClean="0">
                <a:solidFill>
                  <a:srgbClr val="002060"/>
                </a:solidFill>
                <a:effectLst/>
              </a:rPr>
              <a:t>Модель предметной </a:t>
            </a:r>
            <a:br>
              <a:rPr lang="ru-RU" sz="3600" b="1" dirty="0" smtClean="0">
                <a:solidFill>
                  <a:srgbClr val="002060"/>
                </a:solidFill>
                <a:effectLst/>
              </a:rPr>
            </a:br>
            <a:r>
              <a:rPr lang="ru-RU" sz="3600" b="1" dirty="0" smtClean="0">
                <a:solidFill>
                  <a:srgbClr val="002060"/>
                </a:solidFill>
                <a:effectLst/>
              </a:rPr>
              <a:t>речевой среды</a:t>
            </a:r>
            <a:endParaRPr lang="en-US" sz="3600" b="1" dirty="0" smtClean="0">
              <a:solidFill>
                <a:srgbClr val="002060"/>
              </a:solidFill>
              <a:effectLst/>
            </a:endParaRPr>
          </a:p>
        </p:txBody>
      </p:sp>
      <p:sp>
        <p:nvSpPr>
          <p:cNvPr id="25605" name="AutoShape 3"/>
          <p:cNvSpPr>
            <a:spLocks noChangeArrowheads="1"/>
          </p:cNvSpPr>
          <p:nvPr/>
        </p:nvSpPr>
        <p:spPr bwMode="gray">
          <a:xfrm>
            <a:off x="571472" y="3714752"/>
            <a:ext cx="2614613" cy="1600200"/>
          </a:xfrm>
          <a:prstGeom prst="roundRect">
            <a:avLst>
              <a:gd name="adj" fmla="val 12699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Arial" charset="0"/>
            </a:endParaRPr>
          </a:p>
        </p:txBody>
      </p:sp>
      <p:sp>
        <p:nvSpPr>
          <p:cNvPr id="25607" name="AutoShape 5"/>
          <p:cNvSpPr>
            <a:spLocks noChangeArrowheads="1"/>
          </p:cNvSpPr>
          <p:nvPr/>
        </p:nvSpPr>
        <p:spPr bwMode="gray">
          <a:xfrm>
            <a:off x="642910" y="4071942"/>
            <a:ext cx="2408238" cy="111442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>
            <a:prstShdw prst="shdw17" dist="17961" dir="13500000">
              <a:srgbClr val="999999"/>
            </a:prstShdw>
          </a:effectLst>
        </p:spPr>
        <p:txBody>
          <a:bodyPr wrap="none" anchor="ctr"/>
          <a:lstStyle/>
          <a:p>
            <a:endParaRPr lang="ru-RU">
              <a:latin typeface="Arial" charset="0"/>
            </a:endParaRPr>
          </a:p>
        </p:txBody>
      </p:sp>
      <p:sp>
        <p:nvSpPr>
          <p:cNvPr id="25608" name="Text Box 9"/>
          <p:cNvSpPr txBox="1">
            <a:spLocks noChangeArrowheads="1"/>
          </p:cNvSpPr>
          <p:nvPr/>
        </p:nvSpPr>
        <p:spPr bwMode="gray">
          <a:xfrm>
            <a:off x="428625" y="4143375"/>
            <a:ext cx="2316163" cy="1069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1600" b="1" dirty="0">
                <a:solidFill>
                  <a:srgbClr val="002060"/>
                </a:solidFill>
                <a:latin typeface="Arial" charset="0"/>
                <a:cs typeface="Arial" charset="0"/>
              </a:rPr>
              <a:t>Оборудование и </a:t>
            </a:r>
            <a:r>
              <a:rPr lang="ru-RU" sz="1600" b="1" dirty="0" smtClean="0">
                <a:solidFill>
                  <a:srgbClr val="002060"/>
                </a:solidFill>
                <a:latin typeface="Arial" charset="0"/>
                <a:cs typeface="Arial" charset="0"/>
              </a:rPr>
              <a:t>атрибуты </a:t>
            </a:r>
            <a:r>
              <a:rPr lang="ru-RU" sz="1600" b="1" dirty="0">
                <a:solidFill>
                  <a:srgbClr val="002060"/>
                </a:solidFill>
                <a:latin typeface="Arial" charset="0"/>
                <a:cs typeface="Arial" charset="0"/>
              </a:rPr>
              <a:t>для сюжетно-ролевых игр</a:t>
            </a:r>
            <a:endParaRPr lang="en-US" sz="1600" b="1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25609" name="AutoShape 8"/>
          <p:cNvSpPr>
            <a:spLocks noChangeArrowheads="1"/>
          </p:cNvSpPr>
          <p:nvPr/>
        </p:nvSpPr>
        <p:spPr bwMode="ltGray">
          <a:xfrm>
            <a:off x="500034" y="1857364"/>
            <a:ext cx="2543175" cy="1600200"/>
          </a:xfrm>
          <a:prstGeom prst="roundRect">
            <a:avLst>
              <a:gd name="adj" fmla="val 12699"/>
            </a:avLst>
          </a:prstGeom>
          <a:solidFill>
            <a:srgbClr val="00B050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Arial" charset="0"/>
            </a:endParaRPr>
          </a:p>
        </p:txBody>
      </p:sp>
      <p:sp>
        <p:nvSpPr>
          <p:cNvPr id="25610" name="AutoShape 9"/>
          <p:cNvSpPr>
            <a:spLocks noChangeArrowheads="1"/>
          </p:cNvSpPr>
          <p:nvPr/>
        </p:nvSpPr>
        <p:spPr bwMode="gray">
          <a:xfrm>
            <a:off x="571472" y="2071678"/>
            <a:ext cx="2408238" cy="111442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>
            <a:prstShdw prst="shdw17" dist="17961" dir="13500000">
              <a:srgbClr val="999999"/>
            </a:prstShdw>
          </a:effectLst>
        </p:spPr>
        <p:txBody>
          <a:bodyPr wrap="none" anchor="ctr"/>
          <a:lstStyle/>
          <a:p>
            <a:endParaRPr lang="ru-RU">
              <a:latin typeface="Arial" charset="0"/>
            </a:endParaRPr>
          </a:p>
        </p:txBody>
      </p:sp>
      <p:sp>
        <p:nvSpPr>
          <p:cNvPr id="25611" name="Text Box 9"/>
          <p:cNvSpPr txBox="1">
            <a:spLocks noChangeArrowheads="1"/>
          </p:cNvSpPr>
          <p:nvPr/>
        </p:nvSpPr>
        <p:spPr bwMode="gray">
          <a:xfrm>
            <a:off x="571472" y="2214554"/>
            <a:ext cx="2316162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b="1" dirty="0">
                <a:solidFill>
                  <a:srgbClr val="0070C0"/>
                </a:solidFill>
                <a:latin typeface="Arial" charset="0"/>
                <a:cs typeface="Arial" charset="0"/>
              </a:rPr>
              <a:t>Уголок для театрализации</a:t>
            </a:r>
            <a:endParaRPr lang="en-US" b="1" dirty="0">
              <a:solidFill>
                <a:srgbClr val="0070C0"/>
              </a:solidFill>
              <a:latin typeface="Arial" charset="0"/>
              <a:cs typeface="Arial" charset="0"/>
            </a:endParaRPr>
          </a:p>
        </p:txBody>
      </p:sp>
      <p:sp>
        <p:nvSpPr>
          <p:cNvPr id="25612" name="AutoShape 12"/>
          <p:cNvSpPr>
            <a:spLocks noChangeArrowheads="1"/>
          </p:cNvSpPr>
          <p:nvPr/>
        </p:nvSpPr>
        <p:spPr bwMode="gray">
          <a:xfrm>
            <a:off x="6215074" y="3500438"/>
            <a:ext cx="2614613" cy="1643074"/>
          </a:xfrm>
          <a:prstGeom prst="roundRect">
            <a:avLst>
              <a:gd name="adj" fmla="val 12699"/>
            </a:avLst>
          </a:prstGeom>
          <a:solidFill>
            <a:schemeClr val="hlink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Arial" charset="0"/>
            </a:endParaRPr>
          </a:p>
        </p:txBody>
      </p:sp>
      <p:sp>
        <p:nvSpPr>
          <p:cNvPr id="25613" name="AutoShape 13"/>
          <p:cNvSpPr>
            <a:spLocks noChangeArrowheads="1"/>
          </p:cNvSpPr>
          <p:nvPr/>
        </p:nvSpPr>
        <p:spPr bwMode="gray">
          <a:xfrm>
            <a:off x="6286512" y="3786190"/>
            <a:ext cx="2428892" cy="100013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>
            <a:prstShdw prst="shdw17" dist="17961" dir="13500000">
              <a:srgbClr val="999999"/>
            </a:prstShdw>
          </a:effectLst>
        </p:spPr>
        <p:txBody>
          <a:bodyPr wrap="none" anchor="ctr"/>
          <a:lstStyle/>
          <a:p>
            <a:pPr algn="ctr"/>
            <a:r>
              <a:rPr lang="ru-RU" sz="1600" b="1" dirty="0">
                <a:solidFill>
                  <a:srgbClr val="00B0F0"/>
                </a:solidFill>
                <a:latin typeface="Arial" charset="0"/>
              </a:rPr>
              <a:t>Уголок для </a:t>
            </a:r>
          </a:p>
          <a:p>
            <a:pPr algn="ctr"/>
            <a:r>
              <a:rPr lang="ru-RU" sz="1600" b="1" dirty="0">
                <a:solidFill>
                  <a:srgbClr val="00B0F0"/>
                </a:solidFill>
                <a:latin typeface="Arial" charset="0"/>
              </a:rPr>
              <a:t>сенсорно – моторного</a:t>
            </a:r>
          </a:p>
          <a:p>
            <a:pPr algn="ctr"/>
            <a:r>
              <a:rPr lang="ru-RU" sz="1600" b="1" dirty="0">
                <a:solidFill>
                  <a:srgbClr val="00B0F0"/>
                </a:solidFill>
                <a:latin typeface="Arial" charset="0"/>
              </a:rPr>
              <a:t> развития</a:t>
            </a:r>
          </a:p>
        </p:txBody>
      </p:sp>
      <p:sp>
        <p:nvSpPr>
          <p:cNvPr id="25614" name="Text Box 9"/>
          <p:cNvSpPr txBox="1">
            <a:spLocks noChangeArrowheads="1"/>
          </p:cNvSpPr>
          <p:nvPr/>
        </p:nvSpPr>
        <p:spPr bwMode="gray">
          <a:xfrm>
            <a:off x="6429375" y="4286250"/>
            <a:ext cx="2316163" cy="307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endParaRPr lang="ru-RU" sz="1400" b="1">
              <a:latin typeface="Arial" charset="0"/>
              <a:cs typeface="Arial" charset="0"/>
            </a:endParaRPr>
          </a:p>
        </p:txBody>
      </p:sp>
      <p:sp>
        <p:nvSpPr>
          <p:cNvPr id="25615" name="AutoShape 16"/>
          <p:cNvSpPr>
            <a:spLocks noChangeArrowheads="1"/>
          </p:cNvSpPr>
          <p:nvPr/>
        </p:nvSpPr>
        <p:spPr bwMode="gray">
          <a:xfrm>
            <a:off x="6286512" y="1643050"/>
            <a:ext cx="2543175" cy="1600200"/>
          </a:xfrm>
          <a:prstGeom prst="roundRect">
            <a:avLst>
              <a:gd name="adj" fmla="val 12699"/>
            </a:avLst>
          </a:prstGeom>
          <a:solidFill>
            <a:schemeClr val="accent2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Arial" charset="0"/>
            </a:endParaRPr>
          </a:p>
        </p:txBody>
      </p:sp>
      <p:sp>
        <p:nvSpPr>
          <p:cNvPr id="25616" name="AutoShape 17"/>
          <p:cNvSpPr>
            <a:spLocks noChangeArrowheads="1"/>
          </p:cNvSpPr>
          <p:nvPr/>
        </p:nvSpPr>
        <p:spPr bwMode="gray">
          <a:xfrm>
            <a:off x="6357950" y="1928802"/>
            <a:ext cx="2408238" cy="111442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>
            <a:prstShdw prst="shdw17" dist="17961" dir="13500000">
              <a:srgbClr val="999999"/>
            </a:prstShdw>
          </a:effectLst>
        </p:spPr>
        <p:txBody>
          <a:bodyPr wrap="none" anchor="ctr"/>
          <a:lstStyle/>
          <a:p>
            <a:pPr algn="ctr"/>
            <a:r>
              <a:rPr lang="ru-RU" b="1" dirty="0">
                <a:solidFill>
                  <a:srgbClr val="00B0F0"/>
                </a:solidFill>
                <a:latin typeface="Arial" charset="0"/>
              </a:rPr>
              <a:t>Книжный уголок</a:t>
            </a:r>
          </a:p>
        </p:txBody>
      </p:sp>
      <p:sp>
        <p:nvSpPr>
          <p:cNvPr id="13333" name="AutoShape 21"/>
          <p:cNvSpPr>
            <a:spLocks noChangeArrowheads="1"/>
          </p:cNvSpPr>
          <p:nvPr/>
        </p:nvSpPr>
        <p:spPr bwMode="ltGray">
          <a:xfrm rot="10177946">
            <a:off x="3618858" y="2513289"/>
            <a:ext cx="1939526" cy="2286016"/>
          </a:xfrm>
          <a:custGeom>
            <a:avLst/>
            <a:gdLst>
              <a:gd name="G0" fmla="+- -1509893 0 0"/>
              <a:gd name="G1" fmla="+- -5955455 0 0"/>
              <a:gd name="G2" fmla="+- -1509893 0 -5955455"/>
              <a:gd name="G3" fmla="+- 10800 0 0"/>
              <a:gd name="G4" fmla="+- 0 0 -1509893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7926 0 0"/>
              <a:gd name="G9" fmla="+- 0 0 -5955455"/>
              <a:gd name="G10" fmla="+- 7926 0 2700"/>
              <a:gd name="G11" fmla="cos G10 -1509893"/>
              <a:gd name="G12" fmla="sin G10 -1509893"/>
              <a:gd name="G13" fmla="cos 13500 -1509893"/>
              <a:gd name="G14" fmla="sin 13500 -1509893"/>
              <a:gd name="G15" fmla="+- G11 10800 0"/>
              <a:gd name="G16" fmla="+- G12 10800 0"/>
              <a:gd name="G17" fmla="+- G13 10800 0"/>
              <a:gd name="G18" fmla="+- G14 10800 0"/>
              <a:gd name="G19" fmla="*/ 7926 1 2"/>
              <a:gd name="G20" fmla="+- G19 5400 0"/>
              <a:gd name="G21" fmla="cos G20 -1509893"/>
              <a:gd name="G22" fmla="sin G20 -1509893"/>
              <a:gd name="G23" fmla="+- G21 10800 0"/>
              <a:gd name="G24" fmla="+- G12 G23 G22"/>
              <a:gd name="G25" fmla="+- G22 G23 G11"/>
              <a:gd name="G26" fmla="cos 10800 -1509893"/>
              <a:gd name="G27" fmla="sin 10800 -1509893"/>
              <a:gd name="G28" fmla="cos 7926 -1509893"/>
              <a:gd name="G29" fmla="sin 7926 -1509893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5955455"/>
              <a:gd name="G36" fmla="sin G34 -5955455"/>
              <a:gd name="G37" fmla="+/ -5955455 -1509893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7926 G39"/>
              <a:gd name="G43" fmla="sin 7926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6689 w 21600"/>
              <a:gd name="T5" fmla="*/ 1746 h 21600"/>
              <a:gd name="T6" fmla="*/ 10657 w 21600"/>
              <a:gd name="T7" fmla="*/ 1438 h 21600"/>
              <a:gd name="T8" fmla="*/ 15121 w 21600"/>
              <a:gd name="T9" fmla="*/ 4156 h 21600"/>
              <a:gd name="T10" fmla="*/ 23223 w 21600"/>
              <a:gd name="T11" fmla="*/ 5516 h 21600"/>
              <a:gd name="T12" fmla="*/ 21035 w 21600"/>
              <a:gd name="T13" fmla="*/ 10942 h 21600"/>
              <a:gd name="T14" fmla="*/ 15609 w 21600"/>
              <a:gd name="T15" fmla="*/ 8754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8093" y="7698"/>
                </a:moveTo>
                <a:cubicBezTo>
                  <a:pt x="16849" y="4772"/>
                  <a:pt x="13978" y="2874"/>
                  <a:pt x="10800" y="2874"/>
                </a:cubicBezTo>
                <a:cubicBezTo>
                  <a:pt x="10759" y="2873"/>
                  <a:pt x="10719" y="2874"/>
                  <a:pt x="10679" y="2874"/>
                </a:cubicBezTo>
                <a:lnTo>
                  <a:pt x="10635" y="1"/>
                </a:lnTo>
                <a:cubicBezTo>
                  <a:pt x="10690" y="0"/>
                  <a:pt x="10745" y="-1"/>
                  <a:pt x="10800" y="0"/>
                </a:cubicBezTo>
                <a:cubicBezTo>
                  <a:pt x="15131" y="0"/>
                  <a:pt x="19043" y="2587"/>
                  <a:pt x="20738" y="6573"/>
                </a:cubicBezTo>
                <a:lnTo>
                  <a:pt x="23223" y="5516"/>
                </a:lnTo>
                <a:lnTo>
                  <a:pt x="21035" y="10942"/>
                </a:lnTo>
                <a:lnTo>
                  <a:pt x="15609" y="8754"/>
                </a:lnTo>
                <a:lnTo>
                  <a:pt x="18093" y="7698"/>
                </a:lnTo>
                <a:close/>
              </a:path>
            </a:pathLst>
          </a:custGeom>
          <a:solidFill>
            <a:srgbClr val="92D050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176200" prstMaterial="legacyMatte">
            <a:bevelT w="13500" h="13500" prst="angle"/>
            <a:bevelB w="13500" h="13500" prst="angle"/>
            <a:extrusionClr>
              <a:schemeClr val="hlink"/>
            </a:extrusionClr>
          </a:sp3d>
        </p:spPr>
        <p:txBody>
          <a:bodyPr wrap="none" anchor="ctr">
            <a:flatTx/>
          </a:bodyPr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13334" name="AutoShape 22"/>
          <p:cNvSpPr>
            <a:spLocks noChangeArrowheads="1"/>
          </p:cNvSpPr>
          <p:nvPr/>
        </p:nvSpPr>
        <p:spPr bwMode="ltGray">
          <a:xfrm rot="13710578">
            <a:off x="3488928" y="1648828"/>
            <a:ext cx="1798290" cy="2686930"/>
          </a:xfrm>
          <a:custGeom>
            <a:avLst/>
            <a:gdLst>
              <a:gd name="G0" fmla="+- -1509893 0 0"/>
              <a:gd name="G1" fmla="+- -5955455 0 0"/>
              <a:gd name="G2" fmla="+- -1509893 0 -5955455"/>
              <a:gd name="G3" fmla="+- 10800 0 0"/>
              <a:gd name="G4" fmla="+- 0 0 -1509893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7926 0 0"/>
              <a:gd name="G9" fmla="+- 0 0 -5955455"/>
              <a:gd name="G10" fmla="+- 7926 0 2700"/>
              <a:gd name="G11" fmla="cos G10 -1509893"/>
              <a:gd name="G12" fmla="sin G10 -1509893"/>
              <a:gd name="G13" fmla="cos 13500 -1509893"/>
              <a:gd name="G14" fmla="sin 13500 -1509893"/>
              <a:gd name="G15" fmla="+- G11 10800 0"/>
              <a:gd name="G16" fmla="+- G12 10800 0"/>
              <a:gd name="G17" fmla="+- G13 10800 0"/>
              <a:gd name="G18" fmla="+- G14 10800 0"/>
              <a:gd name="G19" fmla="*/ 7926 1 2"/>
              <a:gd name="G20" fmla="+- G19 5400 0"/>
              <a:gd name="G21" fmla="cos G20 -1509893"/>
              <a:gd name="G22" fmla="sin G20 -1509893"/>
              <a:gd name="G23" fmla="+- G21 10800 0"/>
              <a:gd name="G24" fmla="+- G12 G23 G22"/>
              <a:gd name="G25" fmla="+- G22 G23 G11"/>
              <a:gd name="G26" fmla="cos 10800 -1509893"/>
              <a:gd name="G27" fmla="sin 10800 -1509893"/>
              <a:gd name="G28" fmla="cos 7926 -1509893"/>
              <a:gd name="G29" fmla="sin 7926 -1509893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5955455"/>
              <a:gd name="G36" fmla="sin G34 -5955455"/>
              <a:gd name="G37" fmla="+/ -5955455 -1509893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7926 G39"/>
              <a:gd name="G43" fmla="sin 7926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6689 w 21600"/>
              <a:gd name="T5" fmla="*/ 1746 h 21600"/>
              <a:gd name="T6" fmla="*/ 10657 w 21600"/>
              <a:gd name="T7" fmla="*/ 1438 h 21600"/>
              <a:gd name="T8" fmla="*/ 15121 w 21600"/>
              <a:gd name="T9" fmla="*/ 4156 h 21600"/>
              <a:gd name="T10" fmla="*/ 23223 w 21600"/>
              <a:gd name="T11" fmla="*/ 5516 h 21600"/>
              <a:gd name="T12" fmla="*/ 21035 w 21600"/>
              <a:gd name="T13" fmla="*/ 10942 h 21600"/>
              <a:gd name="T14" fmla="*/ 15609 w 21600"/>
              <a:gd name="T15" fmla="*/ 8754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8093" y="7698"/>
                </a:moveTo>
                <a:cubicBezTo>
                  <a:pt x="16849" y="4772"/>
                  <a:pt x="13978" y="2874"/>
                  <a:pt x="10800" y="2874"/>
                </a:cubicBezTo>
                <a:cubicBezTo>
                  <a:pt x="10759" y="2873"/>
                  <a:pt x="10719" y="2874"/>
                  <a:pt x="10679" y="2874"/>
                </a:cubicBezTo>
                <a:lnTo>
                  <a:pt x="10635" y="1"/>
                </a:lnTo>
                <a:cubicBezTo>
                  <a:pt x="10690" y="0"/>
                  <a:pt x="10745" y="-1"/>
                  <a:pt x="10800" y="0"/>
                </a:cubicBezTo>
                <a:cubicBezTo>
                  <a:pt x="15131" y="0"/>
                  <a:pt x="19043" y="2587"/>
                  <a:pt x="20738" y="6573"/>
                </a:cubicBezTo>
                <a:lnTo>
                  <a:pt x="23223" y="5516"/>
                </a:lnTo>
                <a:lnTo>
                  <a:pt x="21035" y="10942"/>
                </a:lnTo>
                <a:lnTo>
                  <a:pt x="15609" y="8754"/>
                </a:lnTo>
                <a:lnTo>
                  <a:pt x="18093" y="7698"/>
                </a:lnTo>
                <a:close/>
              </a:path>
            </a:pathLst>
          </a:custGeom>
          <a:gradFill rotWithShape="1">
            <a:gsLst>
              <a:gs pos="0">
                <a:schemeClr val="accent1">
                  <a:gamma/>
                  <a:shade val="0"/>
                  <a:invGamma/>
                </a:schemeClr>
              </a:gs>
              <a:gs pos="100000">
                <a:schemeClr val="accent1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176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25621" name="Прямоугольник 26"/>
          <p:cNvSpPr>
            <a:spLocks noChangeArrowheads="1"/>
          </p:cNvSpPr>
          <p:nvPr/>
        </p:nvSpPr>
        <p:spPr bwMode="auto">
          <a:xfrm>
            <a:off x="3929058" y="2928934"/>
            <a:ext cx="20002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charset="0"/>
              </a:rPr>
              <a:t>Развивающая речевая среда</a:t>
            </a:r>
          </a:p>
        </p:txBody>
      </p:sp>
      <p:sp>
        <p:nvSpPr>
          <p:cNvPr id="25" name="AutoShape 23"/>
          <p:cNvSpPr>
            <a:spLocks noChangeArrowheads="1"/>
          </p:cNvSpPr>
          <p:nvPr/>
        </p:nvSpPr>
        <p:spPr bwMode="ltGray">
          <a:xfrm rot="18771159">
            <a:off x="3654039" y="1948151"/>
            <a:ext cx="1914830" cy="2034152"/>
          </a:xfrm>
          <a:custGeom>
            <a:avLst/>
            <a:gdLst>
              <a:gd name="G0" fmla="+- -1509893 0 0"/>
              <a:gd name="G1" fmla="+- -5955455 0 0"/>
              <a:gd name="G2" fmla="+- -1509893 0 -5955455"/>
              <a:gd name="G3" fmla="+- 10800 0 0"/>
              <a:gd name="G4" fmla="+- 0 0 -1509893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7926 0 0"/>
              <a:gd name="G9" fmla="+- 0 0 -5955455"/>
              <a:gd name="G10" fmla="+- 7926 0 2700"/>
              <a:gd name="G11" fmla="cos G10 -1509893"/>
              <a:gd name="G12" fmla="sin G10 -1509893"/>
              <a:gd name="G13" fmla="cos 13500 -1509893"/>
              <a:gd name="G14" fmla="sin 13500 -1509893"/>
              <a:gd name="G15" fmla="+- G11 10800 0"/>
              <a:gd name="G16" fmla="+- G12 10800 0"/>
              <a:gd name="G17" fmla="+- G13 10800 0"/>
              <a:gd name="G18" fmla="+- G14 10800 0"/>
              <a:gd name="G19" fmla="*/ 7926 1 2"/>
              <a:gd name="G20" fmla="+- G19 5400 0"/>
              <a:gd name="G21" fmla="cos G20 -1509893"/>
              <a:gd name="G22" fmla="sin G20 -1509893"/>
              <a:gd name="G23" fmla="+- G21 10800 0"/>
              <a:gd name="G24" fmla="+- G12 G23 G22"/>
              <a:gd name="G25" fmla="+- G22 G23 G11"/>
              <a:gd name="G26" fmla="cos 10800 -1509893"/>
              <a:gd name="G27" fmla="sin 10800 -1509893"/>
              <a:gd name="G28" fmla="cos 7926 -1509893"/>
              <a:gd name="G29" fmla="sin 7926 -1509893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5955455"/>
              <a:gd name="G36" fmla="sin G34 -5955455"/>
              <a:gd name="G37" fmla="+/ -5955455 -1509893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7926 G39"/>
              <a:gd name="G43" fmla="sin 7926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6689 w 21600"/>
              <a:gd name="T5" fmla="*/ 1746 h 21600"/>
              <a:gd name="T6" fmla="*/ 10657 w 21600"/>
              <a:gd name="T7" fmla="*/ 1438 h 21600"/>
              <a:gd name="T8" fmla="*/ 15121 w 21600"/>
              <a:gd name="T9" fmla="*/ 4156 h 21600"/>
              <a:gd name="T10" fmla="*/ 23223 w 21600"/>
              <a:gd name="T11" fmla="*/ 5516 h 21600"/>
              <a:gd name="T12" fmla="*/ 21035 w 21600"/>
              <a:gd name="T13" fmla="*/ 10942 h 21600"/>
              <a:gd name="T14" fmla="*/ 15609 w 21600"/>
              <a:gd name="T15" fmla="*/ 8754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8093" y="7698"/>
                </a:moveTo>
                <a:cubicBezTo>
                  <a:pt x="16849" y="4772"/>
                  <a:pt x="13978" y="2874"/>
                  <a:pt x="10800" y="2874"/>
                </a:cubicBezTo>
                <a:cubicBezTo>
                  <a:pt x="10759" y="2873"/>
                  <a:pt x="10719" y="2874"/>
                  <a:pt x="10679" y="2874"/>
                </a:cubicBezTo>
                <a:lnTo>
                  <a:pt x="10635" y="1"/>
                </a:lnTo>
                <a:cubicBezTo>
                  <a:pt x="10690" y="0"/>
                  <a:pt x="10745" y="-1"/>
                  <a:pt x="10800" y="0"/>
                </a:cubicBezTo>
                <a:cubicBezTo>
                  <a:pt x="15131" y="0"/>
                  <a:pt x="19043" y="2587"/>
                  <a:pt x="20738" y="6573"/>
                </a:cubicBezTo>
                <a:lnTo>
                  <a:pt x="23223" y="5516"/>
                </a:lnTo>
                <a:lnTo>
                  <a:pt x="21035" y="10942"/>
                </a:lnTo>
                <a:lnTo>
                  <a:pt x="15609" y="8754"/>
                </a:lnTo>
                <a:lnTo>
                  <a:pt x="18093" y="7698"/>
                </a:lnTo>
                <a:close/>
              </a:path>
            </a:pathLst>
          </a:cu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176200" prstMaterial="legacyMatte">
            <a:bevelT w="13500" h="13500" prst="angle"/>
            <a:bevelB w="13500" h="13500" prst="angle"/>
            <a:extrusionClr>
              <a:schemeClr val="folHlink"/>
            </a:extrusionClr>
          </a:sp3d>
        </p:spPr>
        <p:txBody>
          <a:bodyPr wrap="none" anchor="ctr">
            <a:flatTx/>
          </a:bodyPr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27" name="AutoShape 3"/>
          <p:cNvSpPr>
            <a:spLocks noChangeArrowheads="1"/>
          </p:cNvSpPr>
          <p:nvPr/>
        </p:nvSpPr>
        <p:spPr bwMode="gray">
          <a:xfrm>
            <a:off x="3571868" y="4857760"/>
            <a:ext cx="2543175" cy="1600200"/>
          </a:xfrm>
          <a:prstGeom prst="roundRect">
            <a:avLst>
              <a:gd name="adj" fmla="val 12699"/>
            </a:avLst>
          </a:prstGeom>
          <a:solidFill>
            <a:srgbClr val="92D050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Arial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3786182" y="5072074"/>
            <a:ext cx="2214578" cy="105727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Речевой уголок</a:t>
            </a:r>
            <a:endParaRPr lang="ru-RU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71480"/>
            <a:ext cx="2743200" cy="116205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/>
            </a:r>
            <a:br>
              <a:rPr lang="ru-RU" sz="3200" b="1" dirty="0" smtClean="0">
                <a:solidFill>
                  <a:srgbClr val="002060"/>
                </a:solidFill>
              </a:rPr>
            </a:br>
            <a:r>
              <a:rPr lang="ru-RU" sz="3200" dirty="0" smtClean="0">
                <a:solidFill>
                  <a:srgbClr val="002060"/>
                </a:solidFill>
              </a:rPr>
              <a:t/>
            </a:r>
            <a:br>
              <a:rPr lang="ru-RU" sz="3200" dirty="0" smtClean="0">
                <a:solidFill>
                  <a:srgbClr val="002060"/>
                </a:solidFill>
              </a:rPr>
            </a:br>
            <a:r>
              <a:rPr lang="ru-RU" sz="3200" dirty="0" smtClean="0">
                <a:solidFill>
                  <a:srgbClr val="002060"/>
                </a:solidFill>
              </a:rPr>
              <a:t/>
            </a:r>
            <a:br>
              <a:rPr lang="ru-RU" sz="3200" dirty="0" smtClean="0">
                <a:solidFill>
                  <a:srgbClr val="002060"/>
                </a:solidFill>
              </a:rPr>
            </a:br>
            <a:r>
              <a:rPr lang="ru-RU" sz="3200" dirty="0" smtClean="0">
                <a:solidFill>
                  <a:srgbClr val="002060"/>
                </a:solidFill>
              </a:rPr>
              <a:t/>
            </a:r>
            <a:br>
              <a:rPr lang="ru-RU" sz="3200" dirty="0" smtClean="0">
                <a:solidFill>
                  <a:srgbClr val="002060"/>
                </a:solidFill>
              </a:rPr>
            </a:br>
            <a:r>
              <a:rPr lang="ru-RU" sz="3200" dirty="0" smtClean="0">
                <a:solidFill>
                  <a:srgbClr val="002060"/>
                </a:solidFill>
              </a:rPr>
              <a:t>                                  </a:t>
            </a:r>
            <a:r>
              <a:rPr lang="ru-RU" sz="3200" b="1" dirty="0" smtClean="0">
                <a:solidFill>
                  <a:srgbClr val="002060"/>
                </a:solidFill>
              </a:rPr>
              <a:t>Речевой уголок </a:t>
            </a:r>
            <a:r>
              <a:rPr lang="ru-RU" sz="2400" b="1" dirty="0" smtClean="0">
                <a:solidFill>
                  <a:srgbClr val="6600CC"/>
                </a:solidFill>
              </a:rPr>
              <a:t/>
            </a:r>
            <a:br>
              <a:rPr lang="ru-RU" sz="2400" b="1" dirty="0" smtClean="0">
                <a:solidFill>
                  <a:srgbClr val="6600CC"/>
                </a:solidFill>
              </a:rPr>
            </a:br>
            <a:endParaRPr lang="ru-RU" sz="2400" dirty="0"/>
          </a:p>
        </p:txBody>
      </p:sp>
      <p:sp>
        <p:nvSpPr>
          <p:cNvPr id="11" name="Текст 10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824434"/>
          </a:xfrm>
        </p:spPr>
        <p:txBody>
          <a:bodyPr>
            <a:normAutofit fontScale="92500" lnSpcReduction="10000"/>
          </a:bodyPr>
          <a:lstStyle/>
          <a:p>
            <a:r>
              <a:rPr lang="ru-RU" sz="2000" b="1" dirty="0" smtClean="0">
                <a:solidFill>
                  <a:srgbClr val="6600CC"/>
                </a:solidFill>
              </a:rPr>
              <a:t>Цель:</a:t>
            </a:r>
            <a:r>
              <a:rPr lang="ru-RU" sz="2000" b="1" dirty="0" smtClean="0">
                <a:solidFill>
                  <a:schemeClr val="bg2"/>
                </a:solidFill>
              </a:rPr>
              <a:t> </a:t>
            </a:r>
            <a:r>
              <a:rPr lang="ru-RU" sz="2000" b="1" dirty="0" smtClean="0">
                <a:solidFill>
                  <a:srgbClr val="6600CC"/>
                </a:solidFill>
              </a:rPr>
              <a:t>создать благоприятные условия </a:t>
            </a:r>
            <a:br>
              <a:rPr lang="ru-RU" sz="2000" b="1" dirty="0" smtClean="0">
                <a:solidFill>
                  <a:srgbClr val="6600CC"/>
                </a:solidFill>
              </a:rPr>
            </a:br>
            <a:r>
              <a:rPr lang="ru-RU" sz="2000" b="1" dirty="0" smtClean="0">
                <a:solidFill>
                  <a:srgbClr val="6600CC"/>
                </a:solidFill>
              </a:rPr>
              <a:t>для развития речи дошкольников  </a:t>
            </a:r>
          </a:p>
          <a:p>
            <a:endParaRPr lang="ru-RU" sz="2000" b="1" dirty="0" smtClean="0">
              <a:solidFill>
                <a:srgbClr val="6600CC"/>
              </a:solidFill>
            </a:endParaRPr>
          </a:p>
          <a:p>
            <a:endParaRPr lang="ru-RU" sz="2000" b="1" dirty="0" smtClean="0">
              <a:solidFill>
                <a:srgbClr val="6600CC"/>
              </a:solidFill>
            </a:endParaRPr>
          </a:p>
          <a:p>
            <a:endParaRPr lang="ru-RU" sz="2000" b="1" dirty="0" smtClean="0">
              <a:solidFill>
                <a:srgbClr val="6600CC"/>
              </a:solidFill>
            </a:endParaRPr>
          </a:p>
          <a:p>
            <a:endParaRPr lang="ru-RU" sz="2000" b="1" dirty="0" smtClean="0">
              <a:solidFill>
                <a:srgbClr val="6600CC"/>
              </a:solidFill>
            </a:endParaRPr>
          </a:p>
          <a:p>
            <a:endParaRPr lang="ru-RU" sz="2000" b="1" dirty="0" smtClean="0">
              <a:solidFill>
                <a:srgbClr val="6600CC"/>
              </a:solidFill>
            </a:endParaRPr>
          </a:p>
          <a:p>
            <a:endParaRPr lang="ru-RU" sz="2000" b="1" dirty="0" smtClean="0">
              <a:solidFill>
                <a:srgbClr val="6600CC"/>
              </a:solidFill>
            </a:endParaRPr>
          </a:p>
          <a:p>
            <a:endParaRPr lang="ru-RU" sz="2000" b="1" dirty="0" smtClean="0">
              <a:solidFill>
                <a:srgbClr val="6600CC"/>
              </a:solidFill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хозяин речевого уголка 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«</a:t>
            </a:r>
            <a:r>
              <a:rPr lang="ru-RU" sz="2000" b="1" dirty="0" err="1" smtClean="0">
                <a:solidFill>
                  <a:srgbClr val="002060"/>
                </a:solidFill>
              </a:rPr>
              <a:t>Андрюша-говоруша</a:t>
            </a:r>
            <a:r>
              <a:rPr lang="ru-RU" sz="2000" b="1" dirty="0" smtClean="0">
                <a:solidFill>
                  <a:srgbClr val="6600CC"/>
                </a:solidFill>
              </a:rPr>
              <a:t>»</a:t>
            </a:r>
          </a:p>
        </p:txBody>
      </p:sp>
      <p:pic>
        <p:nvPicPr>
          <p:cNvPr id="8" name="Рисунок 7" descr="L:\DCIM\158___11\IMG_549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056293">
            <a:off x="948315" y="3381240"/>
            <a:ext cx="2267483" cy="1660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13" name="Содержимое 4" descr="L:\DCIM\158___11\IMG_5497.JPG"/>
          <p:cNvPicPr>
            <a:picLocks noGrp="1"/>
          </p:cNvPicPr>
          <p:nvPr>
            <p:ph sz="half" idx="1"/>
          </p:nvPr>
        </p:nvPicPr>
        <p:blipFill>
          <a:blip r:embed="rId3" cstate="print">
            <a:lum contrast="35000"/>
          </a:blip>
          <a:srcRect t="6811" b="18654"/>
          <a:stretch>
            <a:fillRect/>
          </a:stretch>
        </p:blipFill>
        <p:spPr bwMode="auto">
          <a:xfrm rot="5400000">
            <a:off x="3286115" y="1785931"/>
            <a:ext cx="5929355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55576" y="785794"/>
            <a:ext cx="7848872" cy="85725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Звукобуквоград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1800" dirty="0"/>
              <a:t>С помощью дидактического пособия «</a:t>
            </a:r>
            <a:r>
              <a:rPr lang="ru-RU" sz="1800" dirty="0" err="1" smtClean="0"/>
              <a:t>Звукобуквоград»дети</a:t>
            </a:r>
            <a:r>
              <a:rPr lang="ru-RU" sz="1800" dirty="0" smtClean="0"/>
              <a:t> </a:t>
            </a:r>
            <a:r>
              <a:rPr lang="ru-RU" sz="1800" dirty="0"/>
              <a:t>в игровой форме познакомятся со звуками русского языка, научатся их анализировать и синтезировать, проводить </a:t>
            </a:r>
            <a:r>
              <a:rPr lang="ru-RU" sz="1800" dirty="0" err="1"/>
              <a:t>звуко</a:t>
            </a:r>
            <a:r>
              <a:rPr lang="ru-RU" sz="1800" dirty="0"/>
              <a:t>-слоговой анализ слов, сливать звуки в слоги, а слоги в слова.</a:t>
            </a:r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450271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Текст 9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L:\DCIM\158___11\IMG_5486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 t="11991" b="14924"/>
          <a:stretch>
            <a:fillRect/>
          </a:stretch>
        </p:blipFill>
        <p:spPr bwMode="auto">
          <a:xfrm rot="21160409">
            <a:off x="448241" y="1949378"/>
            <a:ext cx="4040188" cy="2214578"/>
          </a:xfrm>
          <a:prstGeom prst="rect">
            <a:avLst/>
          </a:prstGeom>
          <a:noFill/>
        </p:spPr>
      </p:pic>
      <p:pic>
        <p:nvPicPr>
          <p:cNvPr id="3076" name="Picture 4" descr="L:\DCIM\158___11\IMG_5488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 t="21432" b="5511"/>
          <a:stretch>
            <a:fillRect/>
          </a:stretch>
        </p:blipFill>
        <p:spPr bwMode="auto">
          <a:xfrm rot="554085">
            <a:off x="4691336" y="2029875"/>
            <a:ext cx="4290928" cy="2351094"/>
          </a:xfrm>
          <a:prstGeom prst="rect">
            <a:avLst/>
          </a:prstGeom>
          <a:noFill/>
        </p:spPr>
      </p:pic>
      <p:pic>
        <p:nvPicPr>
          <p:cNvPr id="16" name="Picture 2" descr="L:\DCIM\158___11\IMG_5448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 cstate="print"/>
          <a:srcRect t="16719"/>
          <a:stretch>
            <a:fillRect/>
          </a:stretch>
        </p:blipFill>
        <p:spPr bwMode="auto">
          <a:xfrm>
            <a:off x="2571736" y="4071942"/>
            <a:ext cx="4117417" cy="257176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50006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Обучение грамоте</a:t>
            </a:r>
            <a:endParaRPr lang="ru-RU" dirty="0"/>
          </a:p>
        </p:txBody>
      </p:sp>
      <p:sp>
        <p:nvSpPr>
          <p:cNvPr id="11" name="Текст 10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L:\DCIM\158___11\IMG_5433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000100" y="1000108"/>
            <a:ext cx="4040188" cy="3030141"/>
          </a:xfrm>
          <a:prstGeom prst="rect">
            <a:avLst/>
          </a:prstGeom>
          <a:noFill/>
        </p:spPr>
      </p:pic>
      <p:pic>
        <p:nvPicPr>
          <p:cNvPr id="7171" name="Picture 3" descr="L:\DCIM\158___11\IMG_5489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 l="9586"/>
          <a:stretch>
            <a:fillRect/>
          </a:stretch>
        </p:blipFill>
        <p:spPr bwMode="auto">
          <a:xfrm rot="5658108">
            <a:off x="5185370" y="1977697"/>
            <a:ext cx="3654341" cy="3031331"/>
          </a:xfrm>
          <a:prstGeom prst="rect">
            <a:avLst/>
          </a:prstGeom>
          <a:noFill/>
        </p:spPr>
      </p:pic>
      <p:pic>
        <p:nvPicPr>
          <p:cNvPr id="9" name="Picture 2" descr="L:\DCIM\158___11\IMG_549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43042" y="4214818"/>
            <a:ext cx="3286148" cy="2464611"/>
          </a:xfrm>
          <a:prstGeom prst="rect">
            <a:avLst/>
          </a:prstGeom>
          <a:noFill/>
        </p:spPr>
      </p:pic>
      <p:pic>
        <p:nvPicPr>
          <p:cNvPr id="7" name="Рисунок 6" descr="L:\DCIM\158___11\IMG_5494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664330">
            <a:off x="7530895" y="5285945"/>
            <a:ext cx="1536714" cy="1196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K:\DCIM\158___11\IMG_554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16016" y="2348880"/>
            <a:ext cx="4128459" cy="309634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K:\DCIM\158___11\IMG_554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348880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9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5321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Обучение грамоте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888980900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Дидактические игры для обучения грамоте</a:t>
            </a:r>
            <a:endParaRPr lang="ru-RU" dirty="0"/>
          </a:p>
        </p:txBody>
      </p:sp>
      <p:pic>
        <p:nvPicPr>
          <p:cNvPr id="7" name="Picture 3" descr="L:\DCIM\158___11\IMG_550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95536" y="1916832"/>
            <a:ext cx="4038600" cy="3028950"/>
          </a:xfrm>
          <a:prstGeom prst="rect">
            <a:avLst/>
          </a:prstGeom>
          <a:noFill/>
        </p:spPr>
      </p:pic>
      <p:pic>
        <p:nvPicPr>
          <p:cNvPr id="8" name="Picture 3" descr="L:\DCIM\158___11\IMG_551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2915816" y="4149080"/>
            <a:ext cx="3456384" cy="2592288"/>
          </a:xfrm>
          <a:prstGeom prst="rect">
            <a:avLst/>
          </a:prstGeom>
          <a:noFill/>
        </p:spPr>
      </p:pic>
      <p:pic>
        <p:nvPicPr>
          <p:cNvPr id="9" name="Picture 2" descr="K:\DCIM\158___11\IMG_554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76056" y="1844824"/>
            <a:ext cx="3558547" cy="266891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Прописи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7" name="Picture 2" descr="L:\DCIM\158___11\IMG_55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b="7596"/>
          <a:stretch>
            <a:fillRect/>
          </a:stretch>
        </p:blipFill>
        <p:spPr bwMode="auto">
          <a:xfrm>
            <a:off x="1643042" y="1714488"/>
            <a:ext cx="5978710" cy="4143404"/>
          </a:xfrm>
          <a:prstGeom prst="rect">
            <a:avLst/>
          </a:prstGeom>
          <a:noFill/>
        </p:spPr>
      </p:pic>
      <p:pic>
        <p:nvPicPr>
          <p:cNvPr id="4" name="Рисунок 3" descr="L:\DCIM\158___11\IMG_549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664330">
            <a:off x="7530895" y="5000193"/>
            <a:ext cx="1536714" cy="1196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Развитие словаря</a:t>
            </a:r>
            <a:endParaRPr lang="ru-RU" dirty="0"/>
          </a:p>
        </p:txBody>
      </p:sp>
      <p:pic>
        <p:nvPicPr>
          <p:cNvPr id="9" name="Picture 2" descr="L:\DCIM\158___11\IMG_549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979712" y="2636912"/>
            <a:ext cx="5262431" cy="3948175"/>
          </a:xfrm>
          <a:prstGeom prst="rect">
            <a:avLst/>
          </a:prstGeom>
          <a:noFill/>
        </p:spPr>
      </p:pic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2339752" y="1916832"/>
            <a:ext cx="4040187" cy="658812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dirty="0" smtClean="0">
                <a:solidFill>
                  <a:srgbClr val="3B2B25"/>
                </a:solidFill>
              </a:rPr>
              <a:t>Наглядно-дидактический материал по темам</a:t>
            </a:r>
            <a:endParaRPr lang="ru-RU" dirty="0">
              <a:solidFill>
                <a:srgbClr val="3B2B25"/>
              </a:solidFill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K:\DCIM\158___11\IMG_554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2623344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L:\DCIM\158___11\IMG_550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648200" y="2623344"/>
            <a:ext cx="4038600" cy="3028950"/>
          </a:xfrm>
          <a:prstGeom prst="rect">
            <a:avLst/>
          </a:prstGeom>
          <a:noFill/>
        </p:spPr>
      </p:pic>
      <p:sp>
        <p:nvSpPr>
          <p:cNvPr id="9" name="Текст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dirty="0" smtClean="0"/>
              <a:t>Дидактические игры </a:t>
            </a:r>
            <a:br>
              <a:rPr lang="ru-RU" sz="4000" dirty="0" smtClean="0"/>
            </a:br>
            <a:r>
              <a:rPr lang="ru-RU" sz="4000" dirty="0" smtClean="0"/>
              <a:t>по развитию словаря</a:t>
            </a:r>
            <a:endParaRPr lang="ru-RU" sz="4000" dirty="0"/>
          </a:p>
        </p:txBody>
      </p:sp>
    </p:spTree>
    <p:extLst>
      <p:ext uri="{BB962C8B-B14F-4D97-AF65-F5344CB8AC3E}">
        <p14:creationId xmlns="" xmlns:p14="http://schemas.microsoft.com/office/powerpoint/2010/main" val="4985379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85728"/>
            <a:ext cx="8229600" cy="1143000"/>
          </a:xfrm>
        </p:spPr>
        <p:txBody>
          <a:bodyPr/>
          <a:lstStyle/>
          <a:p>
            <a:pPr algn="ctr"/>
            <a:r>
              <a:rPr lang="ru-RU" dirty="0" smtClean="0"/>
              <a:t>Развитие связной речи</a:t>
            </a:r>
            <a:endParaRPr lang="ru-RU" dirty="0"/>
          </a:p>
        </p:txBody>
      </p:sp>
      <p:pic>
        <p:nvPicPr>
          <p:cNvPr id="7" name="Picture 3" descr="L:\DCIM\158___11\IMG_550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b="5475"/>
          <a:stretch>
            <a:fillRect/>
          </a:stretch>
        </p:blipFill>
        <p:spPr bwMode="auto">
          <a:xfrm>
            <a:off x="1357290" y="1500174"/>
            <a:ext cx="5012505" cy="3553564"/>
          </a:xfrm>
          <a:prstGeom prst="rect">
            <a:avLst/>
          </a:prstGeom>
          <a:noFill/>
        </p:spPr>
      </p:pic>
      <p:pic>
        <p:nvPicPr>
          <p:cNvPr id="4" name="Рисунок 3" descr="L:\DCIM\158___11\IMG_549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821639">
            <a:off x="164302" y="5188703"/>
            <a:ext cx="1536714" cy="1196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5" name="Содержимое 4" descr="P402100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00826" y="2857496"/>
            <a:ext cx="2160240" cy="2571768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Игры по развитию связной речи</a:t>
            </a:r>
            <a:endParaRPr lang="ru-RU" dirty="0"/>
          </a:p>
        </p:txBody>
      </p:sp>
      <p:pic>
        <p:nvPicPr>
          <p:cNvPr id="7170" name="Picture 2" descr="K:\DCIM\158___11\IMG_554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2623344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K:\DCIM\158___11\IMG_555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8200" y="2623344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313046144"/>
      </p:ext>
    </p:extLst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836712"/>
            <a:ext cx="8229600" cy="1224136"/>
          </a:xfrm>
        </p:spPr>
        <p:txBody>
          <a:bodyPr>
            <a:noAutofit/>
          </a:bodyPr>
          <a:lstStyle/>
          <a:p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>Одним </a:t>
            </a:r>
            <a:r>
              <a:rPr lang="ru-RU" sz="2000" dirty="0"/>
              <a:t>из важнейших факторов, оказывающих непосредственное влияние на то, как быстро у детей будут развиваться навыки связной речи, является речевое дыхание.</a:t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dirty="0" smtClean="0"/>
              <a:t>«Улетай, тучка»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ru-RU" dirty="0" smtClean="0"/>
              <a:t>«Бабочки летают»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Picture 4" descr="L:\DCIM\158___11\IMG_5440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922786"/>
            <a:ext cx="4040188" cy="3030141"/>
          </a:xfrm>
          <a:prstGeom prst="rect">
            <a:avLst/>
          </a:prstGeom>
          <a:noFill/>
        </p:spPr>
      </p:pic>
      <p:pic>
        <p:nvPicPr>
          <p:cNvPr id="8" name="Picture 5" descr="L:\DCIM\158___11\IMG_5442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5025" y="2922191"/>
            <a:ext cx="4041775" cy="303133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224368835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23528" y="836712"/>
            <a:ext cx="8373616" cy="1152128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Правильное речевое дыхание является основой звучащей речи. </a:t>
            </a:r>
            <a:br>
              <a:rPr lang="ru-RU" sz="2400" dirty="0" smtClean="0"/>
            </a:br>
            <a:r>
              <a:rPr lang="ru-RU" sz="2400" dirty="0" smtClean="0"/>
              <a:t>Оно обеспечивает нормальное </a:t>
            </a:r>
            <a:r>
              <a:rPr lang="ru-RU" sz="2400" dirty="0" err="1" smtClean="0"/>
              <a:t>голосо</a:t>
            </a:r>
            <a:r>
              <a:rPr lang="ru-RU" sz="2400" dirty="0" smtClean="0"/>
              <a:t>- и звукообразование, сохраняет плавность и музыкальность речи. </a:t>
            </a:r>
            <a:endParaRPr lang="ru-RU" sz="2400" dirty="0"/>
          </a:p>
        </p:txBody>
      </p:sp>
      <p:pic>
        <p:nvPicPr>
          <p:cNvPr id="9" name="Picture 2" descr="L:\DCIM\158___11\IMG_544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51520" y="2708920"/>
            <a:ext cx="4038600" cy="3028950"/>
          </a:xfrm>
          <a:prstGeom prst="rect">
            <a:avLst/>
          </a:prstGeom>
          <a:noFill/>
        </p:spPr>
      </p:pic>
      <p:pic>
        <p:nvPicPr>
          <p:cNvPr id="30722" name="Picture 2" descr="L:\DCIM\158___11\IMG_543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708920"/>
            <a:ext cx="4038600" cy="30289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371544864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246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Пособия для развития дыхания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Picture 3" descr="L:\DCIM\158___11\IMG_5502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 t="8734" r="2232"/>
          <a:stretch>
            <a:fillRect/>
          </a:stretch>
        </p:blipFill>
        <p:spPr bwMode="auto">
          <a:xfrm>
            <a:off x="395536" y="2038900"/>
            <a:ext cx="5184576" cy="3629831"/>
          </a:xfrm>
          <a:prstGeom prst="rect">
            <a:avLst/>
          </a:prstGeom>
          <a:noFill/>
        </p:spPr>
      </p:pic>
      <p:pic>
        <p:nvPicPr>
          <p:cNvPr id="3074" name="Picture 2" descr="K:\DCIM\158___11\IMG_5566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924944"/>
            <a:ext cx="3312368" cy="24842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8878513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Артикуляционная гимнастика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Помощники - </a:t>
            </a:r>
            <a:r>
              <a:rPr lang="ru-RU" dirty="0" err="1" smtClean="0"/>
              <a:t>Смешарики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755576" y="1268760"/>
            <a:ext cx="7272808" cy="792088"/>
          </a:xfrm>
        </p:spPr>
        <p:txBody>
          <a:bodyPr>
            <a:normAutofit fontScale="70000" lnSpcReduction="20000"/>
          </a:bodyPr>
          <a:lstStyle/>
          <a:p>
            <a:endParaRPr lang="ru-RU" dirty="0" smtClean="0"/>
          </a:p>
          <a:p>
            <a:r>
              <a:rPr lang="ru-RU" dirty="0" smtClean="0"/>
              <a:t>Целью</a:t>
            </a:r>
            <a:r>
              <a:rPr lang="ru-RU" dirty="0"/>
              <a:t> артикуляционной гимнастики является развитие речевого аппарата, совершенствование и выработка его движений. </a:t>
            </a:r>
          </a:p>
          <a:p>
            <a:endParaRPr lang="ru-RU" dirty="0"/>
          </a:p>
        </p:txBody>
      </p:sp>
      <p:pic>
        <p:nvPicPr>
          <p:cNvPr id="7" name="Picture 2" descr="L:\DCIM\158___11\IMG_5504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922786"/>
            <a:ext cx="4040188" cy="3030141"/>
          </a:xfrm>
          <a:prstGeom prst="rect">
            <a:avLst/>
          </a:prstGeom>
          <a:noFill/>
        </p:spPr>
      </p:pic>
      <p:pic>
        <p:nvPicPr>
          <p:cNvPr id="8" name="Picture 2" descr="L:\DCIM\158___11\IMG_5461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 l="13853" r="2827" b="29078"/>
          <a:stretch>
            <a:fillRect/>
          </a:stretch>
        </p:blipFill>
        <p:spPr bwMode="auto">
          <a:xfrm>
            <a:off x="4572000" y="2924944"/>
            <a:ext cx="4429124" cy="297156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196752"/>
            <a:ext cx="4239621" cy="1656184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3200" dirty="0">
                <a:solidFill>
                  <a:srgbClr val="3B2B25"/>
                </a:solidFill>
                <a:latin typeface="Arial" charset="0"/>
              </a:rPr>
              <a:t>Уголок для </a:t>
            </a:r>
            <a:br>
              <a:rPr lang="ru-RU" sz="3200" dirty="0">
                <a:solidFill>
                  <a:srgbClr val="3B2B25"/>
                </a:solidFill>
                <a:latin typeface="Arial" charset="0"/>
              </a:rPr>
            </a:br>
            <a:r>
              <a:rPr lang="ru-RU" sz="3200" dirty="0">
                <a:solidFill>
                  <a:srgbClr val="3B2B25"/>
                </a:solidFill>
                <a:latin typeface="Arial" charset="0"/>
              </a:rPr>
              <a:t>сенсорно – моторного</a:t>
            </a:r>
            <a:br>
              <a:rPr lang="ru-RU" sz="3200" dirty="0">
                <a:solidFill>
                  <a:srgbClr val="3B2B25"/>
                </a:solidFill>
                <a:latin typeface="Arial" charset="0"/>
              </a:rPr>
            </a:br>
            <a:r>
              <a:rPr lang="ru-RU" sz="3200" dirty="0">
                <a:solidFill>
                  <a:srgbClr val="3B2B25"/>
                </a:solidFill>
                <a:latin typeface="Arial" charset="0"/>
              </a:rPr>
              <a:t> развития</a:t>
            </a:r>
            <a:br>
              <a:rPr lang="ru-RU" sz="3200" dirty="0">
                <a:solidFill>
                  <a:srgbClr val="3B2B25"/>
                </a:solidFill>
                <a:latin typeface="Arial" charset="0"/>
              </a:rPr>
            </a:b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2290" name="Picture 2" descr="L:\DCIM\158___11\IMG_548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lum contrast="30000"/>
          </a:blip>
          <a:srcRect t="4351" b="22619"/>
          <a:stretch>
            <a:fillRect/>
          </a:stretch>
        </p:blipFill>
        <p:spPr bwMode="auto">
          <a:xfrm rot="5400000">
            <a:off x="3471868" y="1862556"/>
            <a:ext cx="6128518" cy="3356749"/>
          </a:xfrm>
          <a:prstGeom prst="rect">
            <a:avLst/>
          </a:prstGeom>
          <a:noFill/>
        </p:spPr>
      </p:pic>
      <p:sp>
        <p:nvSpPr>
          <p:cNvPr id="7" name="Текст 2"/>
          <p:cNvSpPr txBox="1">
            <a:spLocks/>
          </p:cNvSpPr>
          <p:nvPr/>
        </p:nvSpPr>
        <p:spPr>
          <a:xfrm>
            <a:off x="571472" y="5500702"/>
            <a:ext cx="4040188" cy="6593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524922" y="1700808"/>
            <a:ext cx="3903062" cy="4320480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dirty="0" smtClean="0">
                <a:solidFill>
                  <a:srgbClr val="41261F"/>
                </a:solidFill>
              </a:rPr>
              <a:t>Развитие мелкой моторики пальцев рук положительно сказывается на становлении детской речи, а также развития тонких движений пальцев рук положительно влияет на функционирование речевых зон коры головного мозга. </a:t>
            </a:r>
            <a:br>
              <a:rPr lang="ru-RU" sz="2400" dirty="0" smtClean="0">
                <a:solidFill>
                  <a:srgbClr val="41261F"/>
                </a:solidFill>
              </a:rPr>
            </a:br>
            <a:endParaRPr lang="ru-RU" sz="2400" dirty="0">
              <a:solidFill>
                <a:srgbClr val="41261F"/>
              </a:solidFill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/>
              <a:t> 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pic>
        <p:nvPicPr>
          <p:cNvPr id="8" name="Picture 2" descr="L:\DCIM\158___11\IMG_543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91680" y="1809083"/>
            <a:ext cx="5976663" cy="4479682"/>
          </a:xfrm>
          <a:prstGeom prst="rect">
            <a:avLst/>
          </a:prstGeom>
          <a:noFill/>
        </p:spPr>
      </p:pic>
      <p:sp>
        <p:nvSpPr>
          <p:cNvPr id="9" name="Текст 2"/>
          <p:cNvSpPr txBox="1">
            <a:spLocks/>
          </p:cNvSpPr>
          <p:nvPr/>
        </p:nvSpPr>
        <p:spPr>
          <a:xfrm>
            <a:off x="2195736" y="1052736"/>
            <a:ext cx="5472607" cy="659352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126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Панно «Прогулка»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41261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5796360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57488" y="1214422"/>
            <a:ext cx="4040188" cy="659352"/>
          </a:xfrm>
        </p:spPr>
        <p:txBody>
          <a:bodyPr/>
          <a:lstStyle/>
          <a:p>
            <a:pPr algn="ctr"/>
            <a:r>
              <a:rPr lang="ru-RU" sz="3200" dirty="0" smtClean="0"/>
              <a:t>Юбка-тренажер</a:t>
            </a:r>
            <a:endParaRPr lang="ru-RU" sz="3200" dirty="0"/>
          </a:p>
        </p:txBody>
      </p:sp>
      <p:pic>
        <p:nvPicPr>
          <p:cNvPr id="1026" name="Picture 2" descr="K:\DCIM\158___11\IMG_5562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805332">
            <a:off x="-397520" y="2565872"/>
            <a:ext cx="4040188" cy="3030141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K:\DCIM\158___11\IMG_5563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842175" y="2881105"/>
            <a:ext cx="3681735" cy="2761301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K:\DCIM\158___11\IMG_556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89828">
            <a:off x="5721957" y="2717894"/>
            <a:ext cx="3591500" cy="2693625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341837889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dirty="0" smtClean="0"/>
              <a:t>Массажные мячики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ru-RU" dirty="0" smtClean="0"/>
              <a:t>«Сухой бассейн»</a:t>
            </a:r>
            <a:endParaRPr lang="ru-RU" dirty="0"/>
          </a:p>
        </p:txBody>
      </p:sp>
      <p:pic>
        <p:nvPicPr>
          <p:cNvPr id="10" name="Picture 2" descr="L:\DCIM\158___11\IMG_5518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57301" y="2922862"/>
            <a:ext cx="4039985" cy="3029989"/>
          </a:xfrm>
          <a:prstGeom prst="rect">
            <a:avLst/>
          </a:prstGeom>
          <a:noFill/>
        </p:spPr>
      </p:pic>
      <p:pic>
        <p:nvPicPr>
          <p:cNvPr id="9219" name="Picture 3" descr="L:\DCIM\158___11\IMG_5464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645920" y="2922862"/>
            <a:ext cx="4039985" cy="3029989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Пальчиковые </a:t>
            </a:r>
            <a:r>
              <a:rPr lang="ru-RU" sz="2800" dirty="0" smtClean="0"/>
              <a:t>игры помогают </a:t>
            </a:r>
            <a:r>
              <a:rPr lang="ru-RU" sz="2800" dirty="0"/>
              <a:t>подготовить руку к письму, развить координацию почувствовать ритм и одновременно с этим развивать речь ребёнка</a:t>
            </a:r>
          </a:p>
        </p:txBody>
      </p:sp>
      <p:pic>
        <p:nvPicPr>
          <p:cNvPr id="1026" name="Picture 2" descr="K:\DCIM\158___11\IMG_547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2623344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K:\DCIM\158___11\IMG_554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8200" y="2623344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540999651"/>
      </p:ext>
    </p:extLst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5321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smtClean="0"/>
              <a:t>Игры для развития мелкой моторики</a:t>
            </a:r>
            <a:endParaRPr lang="ru-RU" sz="4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3674" y="1412776"/>
            <a:ext cx="4040188" cy="659352"/>
          </a:xfrm>
        </p:spPr>
        <p:txBody>
          <a:bodyPr/>
          <a:lstStyle/>
          <a:p>
            <a:r>
              <a:rPr lang="ru-RU" dirty="0" smtClean="0"/>
              <a:t>Игры с </a:t>
            </a:r>
            <a:r>
              <a:rPr lang="ru-RU" dirty="0" err="1" smtClean="0"/>
              <a:t>резиночками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4008" y="1412776"/>
            <a:ext cx="4041775" cy="654843"/>
          </a:xfrm>
        </p:spPr>
        <p:txBody>
          <a:bodyPr/>
          <a:lstStyle/>
          <a:p>
            <a:r>
              <a:rPr lang="ru-RU" dirty="0" smtClean="0"/>
              <a:t>Игры с пластилином</a:t>
            </a:r>
            <a:endParaRPr lang="ru-RU" dirty="0"/>
          </a:p>
        </p:txBody>
      </p:sp>
      <p:pic>
        <p:nvPicPr>
          <p:cNvPr id="11266" name="Picture 2" descr="L:\DCIM\158___11\IMG_5478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060848"/>
            <a:ext cx="3394720" cy="2546040"/>
          </a:xfrm>
          <a:prstGeom prst="rect">
            <a:avLst/>
          </a:prstGeom>
          <a:noFill/>
        </p:spPr>
      </p:pic>
      <p:pic>
        <p:nvPicPr>
          <p:cNvPr id="10" name="Picture 2" descr="L:\DCIM\158___11\IMG_5452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2060848"/>
            <a:ext cx="3178696" cy="2384022"/>
          </a:xfrm>
          <a:prstGeom prst="rect">
            <a:avLst/>
          </a:prstGeom>
          <a:noFill/>
        </p:spPr>
      </p:pic>
      <p:pic>
        <p:nvPicPr>
          <p:cNvPr id="7" name="Picture 2" descr="K:\DCIM\158___11\IMG_555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3295" y="4481736"/>
            <a:ext cx="3168352" cy="23762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Текст 2"/>
          <p:cNvSpPr txBox="1">
            <a:spLocks/>
          </p:cNvSpPr>
          <p:nvPr/>
        </p:nvSpPr>
        <p:spPr>
          <a:xfrm>
            <a:off x="323528" y="6107776"/>
            <a:ext cx="3168352" cy="659352"/>
          </a:xfrm>
          <a:prstGeom prst="rect">
            <a:avLst/>
          </a:prstGeom>
        </p:spPr>
        <p:txBody>
          <a:bodyPr vert="horz" lIns="45720" tIns="0" rIns="45720" bIns="0" anchor="ctr">
            <a:noAutofit/>
          </a:bodyPr>
          <a:lstStyle>
            <a:lvl1pPr marL="0" indent="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400" b="1" kern="1200" cap="none" baseline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«Покорми Машу»</a:t>
            </a:r>
            <a:endParaRPr lang="ru-RU" dirty="0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642910" y="571480"/>
            <a:ext cx="4040188" cy="659352"/>
          </a:xfrm>
        </p:spPr>
        <p:txBody>
          <a:bodyPr/>
          <a:lstStyle/>
          <a:p>
            <a:pPr algn="ctr"/>
            <a:r>
              <a:rPr lang="ru-RU" dirty="0" err="1" smtClean="0"/>
              <a:t>Пазлы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half" idx="3"/>
          </p:nvPr>
        </p:nvSpPr>
        <p:spPr>
          <a:xfrm>
            <a:off x="4684981" y="548680"/>
            <a:ext cx="4041775" cy="654843"/>
          </a:xfrm>
        </p:spPr>
        <p:txBody>
          <a:bodyPr/>
          <a:lstStyle/>
          <a:p>
            <a:pPr algn="ctr"/>
            <a:r>
              <a:rPr lang="ru-RU" dirty="0" smtClean="0"/>
              <a:t>Игры с вкладышами</a:t>
            </a:r>
            <a:endParaRPr lang="ru-RU" dirty="0"/>
          </a:p>
        </p:txBody>
      </p:sp>
      <p:pic>
        <p:nvPicPr>
          <p:cNvPr id="19458" name="Picture 2" descr="L:\DCIM\158___11\IMG_5514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 t="11788" b="17485"/>
          <a:stretch>
            <a:fillRect/>
          </a:stretch>
        </p:blipFill>
        <p:spPr bwMode="auto">
          <a:xfrm>
            <a:off x="179512" y="1074165"/>
            <a:ext cx="4309534" cy="2286016"/>
          </a:xfrm>
          <a:prstGeom prst="rect">
            <a:avLst/>
          </a:prstGeom>
          <a:noFill/>
        </p:spPr>
      </p:pic>
      <p:pic>
        <p:nvPicPr>
          <p:cNvPr id="19459" name="Picture 3" descr="L:\DCIM\158___11\IMG_5516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932041" y="1124744"/>
            <a:ext cx="3506388" cy="2629791"/>
          </a:xfrm>
          <a:prstGeom prst="rect">
            <a:avLst/>
          </a:prstGeom>
          <a:noFill/>
        </p:spPr>
      </p:pic>
      <p:pic>
        <p:nvPicPr>
          <p:cNvPr id="8" name="Picture 3" descr="L:\DCIM\158___11\IMG_5535.JPG"/>
          <p:cNvPicPr>
            <a:picLocks noChangeAspect="1" noChangeArrowheads="1"/>
          </p:cNvPicPr>
          <p:nvPr/>
        </p:nvPicPr>
        <p:blipFill>
          <a:blip r:embed="rId4" cstate="print"/>
          <a:srcRect t="11783" b="8090"/>
          <a:stretch>
            <a:fillRect/>
          </a:stretch>
        </p:blipFill>
        <p:spPr bwMode="auto">
          <a:xfrm>
            <a:off x="642911" y="4070272"/>
            <a:ext cx="3569050" cy="2144809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3125136" y="6226804"/>
            <a:ext cx="18069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41261F"/>
                </a:solidFill>
              </a:rPr>
              <a:t>Шнуровки</a:t>
            </a:r>
            <a:endParaRPr lang="ru-RU" sz="2400" b="1" dirty="0">
              <a:solidFill>
                <a:srgbClr val="41261F"/>
              </a:solidFill>
            </a:endParaRPr>
          </a:p>
        </p:txBody>
      </p:sp>
      <p:pic>
        <p:nvPicPr>
          <p:cNvPr id="10" name="Picture 2" descr="K:\DCIM\158___11\IMG_551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1" y="3900538"/>
            <a:ext cx="3312368" cy="24842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3382144" cy="1834528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3B2B25"/>
                </a:solidFill>
              </a:rPr>
              <a:t>Уголок </a:t>
            </a:r>
            <a:br>
              <a:rPr lang="ru-RU" sz="3200" b="1" dirty="0" smtClean="0">
                <a:solidFill>
                  <a:srgbClr val="3B2B25"/>
                </a:solidFill>
              </a:rPr>
            </a:br>
            <a:r>
              <a:rPr lang="ru-RU" sz="3200" b="1" dirty="0" smtClean="0">
                <a:solidFill>
                  <a:srgbClr val="3B2B25"/>
                </a:solidFill>
              </a:rPr>
              <a:t>театрализованной деятельности</a:t>
            </a:r>
            <a:endParaRPr lang="ru-RU" sz="3200" b="1" dirty="0">
              <a:solidFill>
                <a:srgbClr val="3B2B25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2636912"/>
            <a:ext cx="3382144" cy="3611488"/>
          </a:xfrm>
        </p:spPr>
        <p:txBody>
          <a:bodyPr>
            <a:normAutofit/>
          </a:bodyPr>
          <a:lstStyle/>
          <a:p>
            <a:pPr algn="ctr"/>
            <a:r>
              <a:rPr lang="ru-RU" sz="2000" dirty="0">
                <a:solidFill>
                  <a:srgbClr val="41261F"/>
                </a:solidFill>
              </a:rPr>
              <a:t>Театрализованная игра оказывает большое влияние на речевое развитие ребенка. Стимулирует активную речь за счет активизации словарного запаса, совершенствует звуковую культуру речи, ее грамматический строй, артикуляционный аппарат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pic>
        <p:nvPicPr>
          <p:cNvPr id="5" name="Picture 3" descr="L:\DCIM\158___11\IMG_55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3604737" y="1731967"/>
            <a:ext cx="4857784" cy="364333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Виды театров</a:t>
            </a:r>
            <a:endParaRPr lang="ru-RU" dirty="0"/>
          </a:p>
        </p:txBody>
      </p:sp>
      <p:pic>
        <p:nvPicPr>
          <p:cNvPr id="28674" name="Picture 2" descr="L:\DCIM\158___11\IMG_545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2428860" y="1142984"/>
            <a:ext cx="4040188" cy="659352"/>
          </a:xfrm>
        </p:spPr>
        <p:txBody>
          <a:bodyPr/>
          <a:lstStyle/>
          <a:p>
            <a:pPr algn="ctr"/>
            <a:r>
              <a:rPr lang="ru-RU" dirty="0" smtClean="0"/>
              <a:t>Театр на ложках</a:t>
            </a:r>
            <a:endParaRPr lang="ru-RU" dirty="0"/>
          </a:p>
        </p:txBody>
      </p:sp>
      <p:pic>
        <p:nvPicPr>
          <p:cNvPr id="21506" name="Picture 2" descr="L:\DCIM\158___11\IMG_5522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785918" y="2143116"/>
            <a:ext cx="5614998" cy="4211249"/>
          </a:xfrm>
          <a:prstGeom prst="rect">
            <a:avLst/>
          </a:prstGeom>
          <a:noFill/>
        </p:spPr>
      </p:pic>
      <p:sp>
        <p:nvSpPr>
          <p:cNvPr id="11" name="Содержимое 10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2" name="Текст 11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4043362" cy="1143000"/>
          </a:xfrm>
        </p:spPr>
        <p:txBody>
          <a:bodyPr>
            <a:normAutofit/>
          </a:bodyPr>
          <a:lstStyle/>
          <a:p>
            <a:r>
              <a:rPr lang="ru-RU" dirty="0" smtClean="0"/>
              <a:t>Театр </a:t>
            </a:r>
            <a:r>
              <a:rPr lang="ru-RU" dirty="0" err="1" smtClean="0"/>
              <a:t>би-ба-бо</a:t>
            </a:r>
            <a:endParaRPr lang="ru-RU" dirty="0"/>
          </a:p>
        </p:txBody>
      </p:sp>
      <p:pic>
        <p:nvPicPr>
          <p:cNvPr id="22531" name="Picture 3" descr="L:\DCIM\158___11\IMG_552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 l="10495" t="52542"/>
          <a:stretch>
            <a:fillRect/>
          </a:stretch>
        </p:blipFill>
        <p:spPr bwMode="auto">
          <a:xfrm>
            <a:off x="857224" y="3786190"/>
            <a:ext cx="6848269" cy="2723360"/>
          </a:xfrm>
          <a:prstGeom prst="rect">
            <a:avLst/>
          </a:prstGeom>
          <a:noFill/>
        </p:spPr>
      </p:pic>
      <p:pic>
        <p:nvPicPr>
          <p:cNvPr id="8" name="Picture 3" descr="L:\DCIM\158___11\IMG_552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714876" y="571480"/>
            <a:ext cx="4038600" cy="30289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dirty="0" smtClean="0"/>
              <a:t>Пальчиковый театр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ru-RU" dirty="0" smtClean="0"/>
              <a:t>Театр на </a:t>
            </a:r>
            <a:r>
              <a:rPr lang="ru-RU" dirty="0" err="1" smtClean="0"/>
              <a:t>фланелеграфе</a:t>
            </a:r>
            <a:endParaRPr lang="ru-RU" dirty="0"/>
          </a:p>
        </p:txBody>
      </p:sp>
      <p:pic>
        <p:nvPicPr>
          <p:cNvPr id="23554" name="Picture 2" descr="L:\DCIM\158___11\IMG_5527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57200" y="2922786"/>
            <a:ext cx="4040188" cy="3030141"/>
          </a:xfrm>
          <a:prstGeom prst="rect">
            <a:avLst/>
          </a:prstGeom>
          <a:noFill/>
        </p:spPr>
      </p:pic>
      <p:pic>
        <p:nvPicPr>
          <p:cNvPr id="23555" name="Picture 3" descr="L:\DCIM\158___11\IMG_5528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645025" y="2922191"/>
            <a:ext cx="4041775" cy="303133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Плоскостной театр</a:t>
            </a:r>
            <a:endParaRPr lang="ru-RU" dirty="0"/>
          </a:p>
        </p:txBody>
      </p:sp>
      <p:pic>
        <p:nvPicPr>
          <p:cNvPr id="24578" name="Picture 2" descr="L:\DCIM\158___11\IMG_552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623344"/>
            <a:ext cx="4038600" cy="3028950"/>
          </a:xfrm>
          <a:prstGeom prst="rect">
            <a:avLst/>
          </a:prstGeom>
          <a:noFill/>
        </p:spPr>
      </p:pic>
      <p:pic>
        <p:nvPicPr>
          <p:cNvPr id="24579" name="Picture 3" descr="L:\DCIM\158___11\IMG_553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623344"/>
            <a:ext cx="4038600" cy="30289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L:\DCIM\158___11\IMG_553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86584" y="1643050"/>
            <a:ext cx="6096042" cy="4572032"/>
          </a:xfrm>
          <a:prstGeom prst="rect">
            <a:avLst/>
          </a:prstGeom>
          <a:noFill/>
        </p:spPr>
      </p:pic>
      <p:sp>
        <p:nvSpPr>
          <p:cNvPr id="8" name="Текст 7"/>
          <p:cNvSpPr>
            <a:spLocks noGrp="1"/>
          </p:cNvSpPr>
          <p:nvPr>
            <p:ph type="body" idx="4294967295"/>
          </p:nvPr>
        </p:nvSpPr>
        <p:spPr>
          <a:xfrm>
            <a:off x="2571736" y="642918"/>
            <a:ext cx="3682998" cy="78581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4000" dirty="0" smtClean="0">
                <a:solidFill>
                  <a:srgbClr val="0070C0"/>
                </a:solidFill>
              </a:rPr>
              <a:t>Теневой театр</a:t>
            </a:r>
            <a:endParaRPr lang="ru-RU" sz="4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 Театральные куклы </a:t>
            </a:r>
            <a:endParaRPr lang="ru-RU" dirty="0"/>
          </a:p>
        </p:txBody>
      </p:sp>
      <p:pic>
        <p:nvPicPr>
          <p:cNvPr id="26626" name="Picture 2" descr="L:\DCIM\158___11\IMG_553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5096159">
            <a:off x="457200" y="2623344"/>
            <a:ext cx="4038600" cy="3028950"/>
          </a:xfrm>
          <a:prstGeom prst="rect">
            <a:avLst/>
          </a:prstGeom>
          <a:noFill/>
        </p:spPr>
      </p:pic>
      <p:pic>
        <p:nvPicPr>
          <p:cNvPr id="8" name="Picture 3" descr="L:\DCIM\158___11\IMG_554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623344"/>
            <a:ext cx="4038600" cy="30289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8229600" cy="1143000"/>
          </a:xfrm>
        </p:spPr>
        <p:txBody>
          <a:bodyPr/>
          <a:lstStyle/>
          <a:p>
            <a:pPr algn="ctr"/>
            <a:r>
              <a:rPr lang="ru-RU" dirty="0" smtClean="0"/>
              <a:t>Сюжетно-ролевые игры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8219256" cy="659352"/>
          </a:xfrm>
        </p:spPr>
        <p:txBody>
          <a:bodyPr/>
          <a:lstStyle/>
          <a:p>
            <a:pPr algn="ctr"/>
            <a:r>
              <a:rPr lang="ru-RU" dirty="0" smtClean="0"/>
              <a:t>Сюжетно-ролевая игра оказывает положительное влияние на развитие речи. Развивается диалогическая речь.</a:t>
            </a:r>
            <a:endParaRPr lang="ru-RU" dirty="0"/>
          </a:p>
        </p:txBody>
      </p:sp>
      <p:pic>
        <p:nvPicPr>
          <p:cNvPr id="10242" name="Picture 2" descr="K:\DCIM\158___11\IMG_5553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9379" y="2924940"/>
            <a:ext cx="4035829" cy="302583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K:\DCIM\158___11\IMG_5554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7998" y="2924940"/>
            <a:ext cx="4035829" cy="302583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K:\DCIM\158___11\IMG_555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5709" y="1935163"/>
            <a:ext cx="5852582" cy="43894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9715018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Книжный уголок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323528" y="6021288"/>
            <a:ext cx="4040188" cy="659352"/>
          </a:xfrm>
        </p:spPr>
        <p:txBody>
          <a:bodyPr/>
          <a:lstStyle/>
          <a:p>
            <a:pPr algn="ctr"/>
            <a:r>
              <a:rPr lang="ru-RU" dirty="0" smtClean="0"/>
              <a:t>Хозяйка  книжного уголка– кошка  Мурка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3"/>
          </p:nvPr>
        </p:nvSpPr>
        <p:spPr>
          <a:xfrm>
            <a:off x="1115616" y="1412776"/>
            <a:ext cx="6984776" cy="1008112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Цель</a:t>
            </a:r>
            <a:r>
              <a:rPr lang="ru-RU" b="0" dirty="0"/>
              <a:t> </a:t>
            </a:r>
            <a:r>
              <a:rPr lang="ru-RU" dirty="0"/>
              <a:t>Уголка книги</a:t>
            </a:r>
            <a:r>
              <a:rPr lang="ru-RU" b="0" dirty="0"/>
              <a:t> - </a:t>
            </a:r>
            <a:r>
              <a:rPr lang="ru-RU" dirty="0"/>
              <a:t>не быть ярким, праздничным украшением группового помещения, а позволить ребенку общаться с книгой.</a:t>
            </a:r>
            <a:r>
              <a:rPr lang="ru-RU" b="0" dirty="0"/>
              <a:t> </a:t>
            </a:r>
            <a:endParaRPr lang="ru-RU" dirty="0"/>
          </a:p>
        </p:txBody>
      </p:sp>
      <p:pic>
        <p:nvPicPr>
          <p:cNvPr id="18434" name="Picture 2" descr="L:\DCIM\158___11\IMG_5513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57200" y="2921926"/>
            <a:ext cx="4040188" cy="3031861"/>
          </a:xfrm>
          <a:prstGeom prst="rect">
            <a:avLst/>
          </a:prstGeom>
          <a:noFill/>
        </p:spPr>
      </p:pic>
      <p:pic>
        <p:nvPicPr>
          <p:cNvPr id="18435" name="Picture 3" descr="L:\DCIM\158___11\IMG_5512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 bwMode="auto">
          <a:xfrm rot="5400000">
            <a:off x="4716031" y="2780913"/>
            <a:ext cx="4041775" cy="303369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143000"/>
          </a:xfrm>
        </p:spPr>
        <p:txBody>
          <a:bodyPr/>
          <a:lstStyle/>
          <a:p>
            <a:pPr algn="ctr"/>
            <a:r>
              <a:rPr lang="ru-RU" dirty="0" smtClean="0"/>
              <a:t>В помощь воспитателю</a:t>
            </a:r>
            <a:endParaRPr lang="ru-RU" dirty="0"/>
          </a:p>
        </p:txBody>
      </p:sp>
      <p:pic>
        <p:nvPicPr>
          <p:cNvPr id="9218" name="Picture 2" descr="K:\DCIM\158___11\IMG_5551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4708" b="8969"/>
          <a:stretch/>
        </p:blipFill>
        <p:spPr bwMode="auto">
          <a:xfrm>
            <a:off x="1475656" y="2132856"/>
            <a:ext cx="6562107" cy="42484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2843808" y="1556792"/>
            <a:ext cx="4040188" cy="658812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>
                <a:solidFill>
                  <a:srgbClr val="41261F"/>
                </a:solidFill>
              </a:rPr>
              <a:t>Картотеки</a:t>
            </a:r>
            <a:endParaRPr lang="ru-RU" b="1" dirty="0">
              <a:solidFill>
                <a:srgbClr val="41261F"/>
              </a:solidFill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71472" y="642918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Паспорт 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центра </a:t>
            </a:r>
            <a:r>
              <a:rPr lang="ru-RU" dirty="0"/>
              <a:t>речевого развития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872034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2900" dirty="0"/>
              <a:t> </a:t>
            </a:r>
          </a:p>
          <a:p>
            <a:pPr marL="0" lvl="0" indent="0" algn="ctr">
              <a:buNone/>
            </a:pPr>
            <a:r>
              <a:rPr lang="ru-RU" sz="6400" b="1" dirty="0" smtClean="0"/>
              <a:t>Оборудование речевого центра</a:t>
            </a:r>
          </a:p>
          <a:p>
            <a:pPr lvl="0">
              <a:buFont typeface="Wingdings" pitchFamily="2" charset="2"/>
              <a:buChar char="§"/>
            </a:pPr>
            <a:r>
              <a:rPr lang="ru-RU" sz="6400" dirty="0" smtClean="0"/>
              <a:t>Музыкальный </a:t>
            </a:r>
            <a:r>
              <a:rPr lang="ru-RU" sz="6400" dirty="0"/>
              <a:t>центр, </a:t>
            </a:r>
            <a:endParaRPr lang="ru-RU" sz="6400" dirty="0" smtClean="0"/>
          </a:p>
          <a:p>
            <a:pPr lvl="0">
              <a:buFont typeface="Wingdings" pitchFamily="2" charset="2"/>
              <a:buChar char="§"/>
            </a:pPr>
            <a:r>
              <a:rPr lang="ru-RU" sz="6400" dirty="0"/>
              <a:t> М</a:t>
            </a:r>
            <a:r>
              <a:rPr lang="ru-RU" sz="6400" dirty="0" smtClean="0"/>
              <a:t>агнитофон</a:t>
            </a:r>
            <a:r>
              <a:rPr lang="ru-RU" sz="6400" dirty="0"/>
              <a:t>,</a:t>
            </a:r>
            <a:endParaRPr lang="ru-RU" sz="6400" dirty="0" smtClean="0"/>
          </a:p>
          <a:p>
            <a:pPr lvl="0">
              <a:buFont typeface="Wingdings" pitchFamily="2" charset="2"/>
              <a:buChar char="§"/>
            </a:pPr>
            <a:r>
              <a:rPr lang="ru-RU" sz="6400" dirty="0" smtClean="0"/>
              <a:t>Телевизор, </a:t>
            </a:r>
          </a:p>
          <a:p>
            <a:pPr lvl="0">
              <a:buFont typeface="Wingdings" pitchFamily="2" charset="2"/>
              <a:buChar char="§"/>
            </a:pPr>
            <a:r>
              <a:rPr lang="ru-RU" sz="6400" dirty="0" err="1" smtClean="0"/>
              <a:t>Ноутбур</a:t>
            </a:r>
            <a:r>
              <a:rPr lang="ru-RU" sz="6400" dirty="0" smtClean="0"/>
              <a:t>,</a:t>
            </a:r>
          </a:p>
          <a:p>
            <a:pPr lvl="0">
              <a:buFont typeface="Wingdings" pitchFamily="2" charset="2"/>
              <a:buChar char="§"/>
            </a:pPr>
            <a:r>
              <a:rPr lang="ru-RU" sz="6400" dirty="0" smtClean="0"/>
              <a:t>Видео-приставка.</a:t>
            </a:r>
            <a:endParaRPr lang="ru-RU" sz="6400" dirty="0"/>
          </a:p>
          <a:p>
            <a:pPr marL="0" lvl="0" indent="0" algn="ctr">
              <a:buNone/>
            </a:pPr>
            <a:r>
              <a:rPr lang="ru-RU" sz="6400" b="1" dirty="0" smtClean="0"/>
              <a:t>Речевой уголок</a:t>
            </a:r>
          </a:p>
          <a:p>
            <a:r>
              <a:rPr lang="ru-RU" sz="6400" dirty="0" smtClean="0"/>
              <a:t>Шкаф</a:t>
            </a:r>
          </a:p>
          <a:p>
            <a:r>
              <a:rPr lang="ru-RU" sz="6400" dirty="0" smtClean="0"/>
              <a:t>Азбука-плакат</a:t>
            </a:r>
          </a:p>
          <a:p>
            <a:r>
              <a:rPr lang="ru-RU" sz="6400" dirty="0" smtClean="0"/>
              <a:t>Азбука говорящая «Учимся читать»</a:t>
            </a:r>
          </a:p>
          <a:p>
            <a:r>
              <a:rPr lang="ru-RU" sz="6400" dirty="0" smtClean="0"/>
              <a:t>Столик с алфавитом</a:t>
            </a:r>
          </a:p>
          <a:p>
            <a:r>
              <a:rPr lang="ru-RU" sz="6400" dirty="0" smtClean="0"/>
              <a:t>Магнитные </a:t>
            </a:r>
            <a:r>
              <a:rPr lang="ru-RU" sz="6400" dirty="0"/>
              <a:t>буквы, </a:t>
            </a:r>
            <a:endParaRPr lang="ru-RU" sz="6400" dirty="0" smtClean="0"/>
          </a:p>
          <a:p>
            <a:r>
              <a:rPr lang="ru-RU" sz="6400" dirty="0" smtClean="0"/>
              <a:t>Пособие «</a:t>
            </a:r>
            <a:r>
              <a:rPr lang="ru-RU" sz="6400" dirty="0" err="1" smtClean="0"/>
              <a:t>Звукобуквоград</a:t>
            </a:r>
            <a:r>
              <a:rPr lang="ru-RU" sz="6400" dirty="0" smtClean="0"/>
              <a:t>»</a:t>
            </a:r>
          </a:p>
          <a:p>
            <a:r>
              <a:rPr lang="ru-RU" sz="6400" dirty="0" smtClean="0"/>
              <a:t>Касса букв настенная</a:t>
            </a:r>
          </a:p>
          <a:p>
            <a:r>
              <a:rPr lang="ru-RU" sz="6400" dirty="0" smtClean="0"/>
              <a:t>пособия </a:t>
            </a:r>
            <a:r>
              <a:rPr lang="ru-RU" sz="6400" dirty="0"/>
              <a:t>для дыхательной гимнастики </a:t>
            </a:r>
            <a:r>
              <a:rPr lang="ru-RU" sz="6400" dirty="0" smtClean="0"/>
              <a:t>: воздушные шары, мыльные пузыри и др.</a:t>
            </a:r>
          </a:p>
          <a:p>
            <a:r>
              <a:rPr lang="ru-RU" sz="6600" dirty="0" smtClean="0"/>
              <a:t>дудки, губные гармошки;</a:t>
            </a:r>
            <a:endParaRPr lang="ru-RU" sz="6400" dirty="0" smtClean="0"/>
          </a:p>
          <a:p>
            <a:r>
              <a:rPr lang="ru-RU" sz="6400" dirty="0" smtClean="0"/>
              <a:t>пособие для артикуляционной гимнастики «</a:t>
            </a:r>
            <a:r>
              <a:rPr lang="ru-RU" sz="6400" dirty="0" err="1" smtClean="0"/>
              <a:t>Смешарики</a:t>
            </a:r>
            <a:r>
              <a:rPr lang="ru-RU" sz="6400" dirty="0" smtClean="0"/>
              <a:t>»</a:t>
            </a:r>
          </a:p>
          <a:p>
            <a:r>
              <a:rPr lang="ru-RU" sz="6400" dirty="0" smtClean="0"/>
              <a:t>Зеркала</a:t>
            </a:r>
          </a:p>
        </p:txBody>
      </p:sp>
    </p:spTree>
    <p:extLst>
      <p:ext uri="{BB962C8B-B14F-4D97-AF65-F5344CB8AC3E}">
        <p14:creationId xmlns="" xmlns:p14="http://schemas.microsoft.com/office/powerpoint/2010/main" val="1892559260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170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00108"/>
            <a:ext cx="8229600" cy="5357850"/>
          </a:xfrm>
        </p:spPr>
        <p:txBody>
          <a:bodyPr>
            <a:normAutofit fontScale="70000" lnSpcReduction="20000"/>
          </a:bodyPr>
          <a:lstStyle/>
          <a:p>
            <a:endParaRPr lang="ru-RU" sz="2400" dirty="0" smtClean="0"/>
          </a:p>
          <a:p>
            <a:r>
              <a:rPr lang="ru-RU" sz="2300" dirty="0" smtClean="0"/>
              <a:t>Д/и «Читаем по слогам», «Тренажер памяти и внимания», «Друзья буквы», «Живая азбука», «Ребусы», «Речевая тропинка», «Хитрые предметы»,  </a:t>
            </a:r>
          </a:p>
          <a:p>
            <a:r>
              <a:rPr lang="ru-RU" sz="2300" dirty="0" smtClean="0"/>
              <a:t>игра с вкладышами «Алфавит», </a:t>
            </a:r>
          </a:p>
          <a:p>
            <a:r>
              <a:rPr lang="ru-RU" sz="2300" dirty="0" smtClean="0"/>
              <a:t>лото «Азбука-Математика», «Азбука»</a:t>
            </a:r>
          </a:p>
          <a:p>
            <a:r>
              <a:rPr lang="ru-RU" sz="2300" dirty="0" smtClean="0"/>
              <a:t>Кубики «Азбука»</a:t>
            </a:r>
          </a:p>
          <a:p>
            <a:r>
              <a:rPr lang="ru-RU" sz="2300" dirty="0" smtClean="0"/>
              <a:t>настольно – печатные игры: «Какая профессия», «Кто где живет», «Найди пару» и др. </a:t>
            </a:r>
          </a:p>
          <a:p>
            <a:r>
              <a:rPr lang="ru-RU" sz="2300" dirty="0" smtClean="0"/>
              <a:t>Дидактический материал «Развитие речи», «Родная природа», </a:t>
            </a:r>
          </a:p>
          <a:p>
            <a:r>
              <a:rPr lang="ru-RU" sz="2300" dirty="0" smtClean="0"/>
              <a:t>серии картинок для обучения дошкольников рассказыванию, </a:t>
            </a:r>
          </a:p>
          <a:p>
            <a:r>
              <a:rPr lang="ru-RU" sz="2300" dirty="0" smtClean="0"/>
              <a:t>Рассказы по картинкам «Зимние виды спорта», «Защитники  отечества», «Великая отечественная война», пособие «Учусь говорить», альбом «Изучаем буквы»,</a:t>
            </a:r>
          </a:p>
          <a:p>
            <a:r>
              <a:rPr lang="ru-RU" sz="2300" dirty="0" smtClean="0"/>
              <a:t>Демонстрационный материал «Развитие речи в картинках», «Наш детский сад», «Мамы всякие нужны», «Насекомые», «Транспорт», «Как растет живое», «Океаны и материки», «Рыбы», </a:t>
            </a:r>
          </a:p>
          <a:p>
            <a:r>
              <a:rPr lang="ru-RU" sz="2300" dirty="0" smtClean="0"/>
              <a:t>Наглядно-дидактический материал «Овощи и фрукты», «Деревья», «Мамы и детки», «Сравниваем противоположности», «Профессии», «Цветы», «Посуда», «Мебель», «Бытовая техника», «Животные южной </a:t>
            </a:r>
            <a:r>
              <a:rPr lang="ru-RU" sz="2300" dirty="0" err="1" smtClean="0"/>
              <a:t>америки</a:t>
            </a:r>
            <a:r>
              <a:rPr lang="ru-RU" sz="2300" dirty="0" smtClean="0"/>
              <a:t>», «Что такое хорошо и что такое плохо», «Правила маленького пешехода», «Еда и напитки», «Наш дом»,  «Одежда»,  «Инструменты», </a:t>
            </a:r>
          </a:p>
          <a:p>
            <a:r>
              <a:rPr lang="ru-RU" sz="2300" dirty="0" smtClean="0"/>
              <a:t>Сюжетные картинки, формы «Волшебные картинки»</a:t>
            </a:r>
          </a:p>
          <a:p>
            <a:r>
              <a:rPr lang="ru-RU" sz="2300" dirty="0" smtClean="0"/>
              <a:t>Картотеки: игр по развитию речи, дыхательной, пальчиковой и артикуляционной гимнастики.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559896"/>
          </a:xfrm>
        </p:spPr>
        <p:txBody>
          <a:bodyPr>
            <a:normAutofit fontScale="70000" lnSpcReduction="20000"/>
          </a:bodyPr>
          <a:lstStyle/>
          <a:p>
            <a:endParaRPr lang="ru-RU" sz="1700" dirty="0"/>
          </a:p>
          <a:p>
            <a:pPr marL="0" indent="0" algn="ctr">
              <a:buNone/>
            </a:pPr>
            <a:r>
              <a:rPr lang="ru-RU" sz="2300" b="1" dirty="0" smtClean="0"/>
              <a:t> </a:t>
            </a:r>
            <a:r>
              <a:rPr lang="ru-RU" sz="2300" b="1" dirty="0"/>
              <a:t>Книжный уголок:</a:t>
            </a:r>
          </a:p>
          <a:p>
            <a:r>
              <a:rPr lang="ru-RU" sz="2300" dirty="0"/>
              <a:t> </a:t>
            </a:r>
            <a:r>
              <a:rPr lang="ru-RU" sz="2300" dirty="0" smtClean="0"/>
              <a:t>книжный </a:t>
            </a:r>
            <a:r>
              <a:rPr lang="ru-RU" sz="2300" dirty="0"/>
              <a:t>шкаф,</a:t>
            </a:r>
          </a:p>
          <a:p>
            <a:r>
              <a:rPr lang="ru-RU" sz="2300" dirty="0" smtClean="0"/>
              <a:t>книги </a:t>
            </a:r>
            <a:r>
              <a:rPr lang="ru-RU" sz="2300" dirty="0"/>
              <a:t>в соответствии возраста,</a:t>
            </a:r>
          </a:p>
          <a:p>
            <a:r>
              <a:rPr lang="ru-RU" sz="2300" dirty="0"/>
              <a:t> </a:t>
            </a:r>
            <a:r>
              <a:rPr lang="ru-RU" sz="2300" dirty="0" smtClean="0"/>
              <a:t>портреты </a:t>
            </a:r>
            <a:r>
              <a:rPr lang="ru-RU" sz="2300" dirty="0"/>
              <a:t>писателей ,</a:t>
            </a:r>
          </a:p>
          <a:p>
            <a:r>
              <a:rPr lang="ru-RU" sz="2300" dirty="0" smtClean="0"/>
              <a:t> </a:t>
            </a:r>
            <a:r>
              <a:rPr lang="ru-RU" sz="2300" dirty="0"/>
              <a:t>иллюстрации к сказкам</a:t>
            </a:r>
            <a:r>
              <a:rPr lang="ru-RU" sz="2300" dirty="0" smtClean="0"/>
              <a:t>, </a:t>
            </a:r>
          </a:p>
          <a:p>
            <a:r>
              <a:rPr lang="ru-RU" sz="2300" dirty="0" err="1" smtClean="0"/>
              <a:t>фланелеграф</a:t>
            </a:r>
            <a:endParaRPr lang="ru-RU" sz="2300" dirty="0"/>
          </a:p>
          <a:p>
            <a:r>
              <a:rPr lang="ru-RU" sz="2300" dirty="0" smtClean="0"/>
              <a:t> </a:t>
            </a:r>
            <a:r>
              <a:rPr lang="ru-RU" sz="2300" dirty="0"/>
              <a:t>д/и «Сказки», д/и «Сказочное домино</a:t>
            </a:r>
            <a:r>
              <a:rPr lang="ru-RU" sz="2300" dirty="0" smtClean="0"/>
              <a:t>»,</a:t>
            </a:r>
          </a:p>
          <a:p>
            <a:r>
              <a:rPr lang="ru-RU" sz="2300" dirty="0" smtClean="0"/>
              <a:t> </a:t>
            </a:r>
            <a:r>
              <a:rPr lang="ru-RU" sz="2300" dirty="0"/>
              <a:t>настольная игра «Буратино», </a:t>
            </a:r>
            <a:endParaRPr lang="ru-RU" sz="2300" dirty="0" smtClean="0"/>
          </a:p>
          <a:p>
            <a:r>
              <a:rPr lang="ru-RU" sz="2300" dirty="0" smtClean="0"/>
              <a:t>кубики </a:t>
            </a:r>
            <a:r>
              <a:rPr lang="ru-RU" sz="2300" dirty="0"/>
              <a:t>«Сестрица Аленушка и братец Иванушка», «Сказки»</a:t>
            </a:r>
          </a:p>
          <a:p>
            <a:r>
              <a:rPr lang="ru-RU" sz="2300" dirty="0" err="1"/>
              <a:t>Пазлы</a:t>
            </a:r>
            <a:r>
              <a:rPr lang="ru-RU" sz="2300" dirty="0"/>
              <a:t> «Сказки</a:t>
            </a:r>
            <a:r>
              <a:rPr lang="ru-RU" sz="2300" dirty="0" smtClean="0"/>
              <a:t>»</a:t>
            </a:r>
            <a:endParaRPr lang="ru-RU" sz="2300" dirty="0"/>
          </a:p>
          <a:p>
            <a:pPr marL="0" indent="0" algn="ctr">
              <a:buNone/>
            </a:pPr>
            <a:r>
              <a:rPr lang="ru-RU" sz="2300" b="1" dirty="0" smtClean="0"/>
              <a:t>Уголок сенсорно-моторного развития</a:t>
            </a:r>
          </a:p>
          <a:p>
            <a:r>
              <a:rPr lang="ru-RU" sz="2300" dirty="0" err="1" smtClean="0"/>
              <a:t>пазлы</a:t>
            </a:r>
            <a:r>
              <a:rPr lang="ru-RU" sz="2300" dirty="0" smtClean="0"/>
              <a:t>: «Мама и малыш», «Мой первый </a:t>
            </a:r>
            <a:r>
              <a:rPr lang="ru-RU" sz="2300" dirty="0" err="1" smtClean="0"/>
              <a:t>пазл</a:t>
            </a:r>
            <a:r>
              <a:rPr lang="ru-RU" sz="2300" dirty="0" smtClean="0"/>
              <a:t>», «</a:t>
            </a:r>
            <a:r>
              <a:rPr lang="ru-RU" sz="2300" dirty="0" err="1" smtClean="0"/>
              <a:t>Простоквашино</a:t>
            </a:r>
            <a:r>
              <a:rPr lang="ru-RU" sz="2300" dirty="0" smtClean="0"/>
              <a:t>», «Фея», «В деревне», «В озере», «Ну погоди» </a:t>
            </a:r>
          </a:p>
          <a:p>
            <a:r>
              <a:rPr lang="ru-RU" sz="2300" dirty="0" smtClean="0"/>
              <a:t>Шнуровки: </a:t>
            </a:r>
          </a:p>
          <a:p>
            <a:r>
              <a:rPr lang="ru-RU" sz="2300" dirty="0" smtClean="0"/>
              <a:t>«Путешествие по сказкам», «Игры в кармашке», «Пришей пуговицы»,</a:t>
            </a:r>
          </a:p>
          <a:p>
            <a:r>
              <a:rPr lang="ru-RU" sz="2300" dirty="0" smtClean="0"/>
              <a:t> игры с </a:t>
            </a:r>
            <a:r>
              <a:rPr lang="ru-RU" sz="2300" dirty="0" err="1" smtClean="0"/>
              <a:t>прещепками</a:t>
            </a:r>
            <a:r>
              <a:rPr lang="ru-RU" sz="2300" dirty="0" smtClean="0"/>
              <a:t> «Солнышко», </a:t>
            </a:r>
          </a:p>
          <a:p>
            <a:r>
              <a:rPr lang="ru-RU" sz="2300" dirty="0" smtClean="0"/>
              <a:t>игры с вкладышами «Почини коврик», «Одень мишек», «Ноев ковчег» </a:t>
            </a:r>
          </a:p>
          <a:p>
            <a:r>
              <a:rPr lang="ru-RU" sz="2300" dirty="0" smtClean="0"/>
              <a:t> </a:t>
            </a:r>
            <a:r>
              <a:rPr lang="ru-RU" sz="2300" dirty="0" err="1" smtClean="0"/>
              <a:t>пазлы</a:t>
            </a:r>
            <a:r>
              <a:rPr lang="ru-RU" sz="2300" dirty="0" smtClean="0"/>
              <a:t> «Часики»</a:t>
            </a:r>
          </a:p>
          <a:p>
            <a:r>
              <a:rPr lang="ru-RU" sz="2300" dirty="0" smtClean="0"/>
              <a:t>«Сухой бассейн»</a:t>
            </a:r>
          </a:p>
          <a:p>
            <a:r>
              <a:rPr lang="ru-RU" sz="2300" dirty="0" smtClean="0"/>
              <a:t>Игра «Покорми Машу»</a:t>
            </a:r>
          </a:p>
          <a:p>
            <a:r>
              <a:rPr lang="ru-RU" sz="2300" dirty="0" smtClean="0"/>
              <a:t>Игры с </a:t>
            </a:r>
            <a:r>
              <a:rPr lang="ru-RU" sz="2300" dirty="0" err="1" smtClean="0"/>
              <a:t>резиночками</a:t>
            </a:r>
            <a:endParaRPr lang="ru-RU" sz="2300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485858959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559896"/>
          </a:xfrm>
        </p:spPr>
        <p:txBody>
          <a:bodyPr>
            <a:normAutofit fontScale="92500" lnSpcReduction="20000"/>
          </a:bodyPr>
          <a:lstStyle/>
          <a:p>
            <a:pPr marL="0" indent="0">
              <a:buFont typeface="Wingdings" pitchFamily="2" charset="2"/>
              <a:buChar char="§"/>
            </a:pPr>
            <a:r>
              <a:rPr lang="ru-RU" sz="1600" dirty="0" smtClean="0"/>
              <a:t>Массажные мячики</a:t>
            </a:r>
          </a:p>
          <a:p>
            <a:pPr marL="0" indent="0">
              <a:buFont typeface="Wingdings" pitchFamily="2" charset="2"/>
              <a:buChar char="§"/>
            </a:pPr>
            <a:r>
              <a:rPr lang="ru-RU" sz="1600" dirty="0" smtClean="0"/>
              <a:t>Игра «Зоопарк»</a:t>
            </a:r>
          </a:p>
          <a:p>
            <a:pPr marL="0" indent="0">
              <a:buFont typeface="Wingdings" pitchFamily="2" charset="2"/>
              <a:buChar char="§"/>
            </a:pPr>
            <a:r>
              <a:rPr lang="ru-RU" sz="1600" dirty="0" err="1" smtClean="0"/>
              <a:t>Юбка-тренажор</a:t>
            </a:r>
            <a:endParaRPr lang="ru-RU" sz="1600" dirty="0" smtClean="0"/>
          </a:p>
          <a:p>
            <a:pPr marL="0" indent="0">
              <a:buFont typeface="Wingdings" pitchFamily="2" charset="2"/>
              <a:buChar char="§"/>
            </a:pPr>
            <a:r>
              <a:rPr lang="ru-RU" sz="1600" dirty="0" smtClean="0"/>
              <a:t>Панно «прогулка</a:t>
            </a:r>
          </a:p>
          <a:p>
            <a:pPr marL="0" indent="0" algn="ctr">
              <a:buNone/>
            </a:pPr>
            <a:r>
              <a:rPr lang="ru-RU" sz="1600" b="1" dirty="0" smtClean="0"/>
              <a:t>Театральный уголок </a:t>
            </a:r>
          </a:p>
          <a:p>
            <a:r>
              <a:rPr lang="ru-RU" sz="1600" dirty="0" smtClean="0"/>
              <a:t>Шкаф</a:t>
            </a:r>
          </a:p>
          <a:p>
            <a:r>
              <a:rPr lang="ru-RU" sz="1600" dirty="0" smtClean="0"/>
              <a:t>Кукольный театр:  </a:t>
            </a:r>
            <a:r>
              <a:rPr lang="ru-RU" sz="1600" dirty="0" err="1" smtClean="0"/>
              <a:t>би-ба-бо</a:t>
            </a:r>
            <a:r>
              <a:rPr lang="ru-RU" sz="1600" dirty="0" smtClean="0"/>
              <a:t>, пальчиковый, теневой, плоскостной,  куклы - марионетки,</a:t>
            </a:r>
          </a:p>
          <a:p>
            <a:r>
              <a:rPr lang="ru-RU" sz="1600" dirty="0" smtClean="0"/>
              <a:t> аудиозапись детских сказок; </a:t>
            </a:r>
          </a:p>
          <a:p>
            <a:r>
              <a:rPr lang="ru-RU" sz="1600" dirty="0" smtClean="0"/>
              <a:t>детские костюмы героев сказок:</a:t>
            </a:r>
          </a:p>
          <a:p>
            <a:pPr marL="0" indent="0">
              <a:buNone/>
            </a:pPr>
            <a:r>
              <a:rPr lang="ru-RU" sz="1600" dirty="0" smtClean="0"/>
              <a:t>      Буратино, медведь, Красная шапочка, и др.,</a:t>
            </a:r>
          </a:p>
          <a:p>
            <a:r>
              <a:rPr lang="ru-RU" sz="1600" dirty="0" smtClean="0"/>
              <a:t>маски</a:t>
            </a:r>
          </a:p>
          <a:p>
            <a:r>
              <a:rPr lang="ru-RU" sz="1600" dirty="0" smtClean="0"/>
              <a:t>Ширма театральная напольная и настольная</a:t>
            </a:r>
          </a:p>
          <a:p>
            <a:r>
              <a:rPr lang="ru-RU" sz="1600" dirty="0" smtClean="0"/>
              <a:t>атрибуты к сказкам</a:t>
            </a:r>
          </a:p>
          <a:p>
            <a:r>
              <a:rPr lang="ru-RU" sz="1600" dirty="0" smtClean="0"/>
              <a:t>дудки, губные гармошки;</a:t>
            </a:r>
          </a:p>
          <a:p>
            <a:r>
              <a:rPr lang="ru-RU" sz="1600" dirty="0" smtClean="0"/>
              <a:t> диски с записью музыки, </a:t>
            </a:r>
            <a:r>
              <a:rPr lang="ru-RU" sz="1600" dirty="0" err="1" smtClean="0"/>
              <a:t>аудиокасеты</a:t>
            </a:r>
            <a:r>
              <a:rPr lang="ru-RU" sz="1600" dirty="0" smtClean="0"/>
              <a:t> детских песенок, классической музыки.</a:t>
            </a:r>
          </a:p>
          <a:p>
            <a:pPr marL="0" indent="0" algn="ctr">
              <a:buNone/>
            </a:pPr>
            <a:r>
              <a:rPr lang="ru-RU" sz="1600" b="1" dirty="0" smtClean="0"/>
              <a:t>Атрибуты </a:t>
            </a:r>
            <a:r>
              <a:rPr lang="ru-RU" sz="1600" b="1" dirty="0"/>
              <a:t>для сюжетно – ролевых игр: </a:t>
            </a:r>
          </a:p>
          <a:p>
            <a:pPr marL="0" indent="0">
              <a:buNone/>
            </a:pPr>
            <a:r>
              <a:rPr lang="ru-RU" sz="1600" dirty="0" smtClean="0"/>
              <a:t>      «</a:t>
            </a:r>
            <a:r>
              <a:rPr lang="ru-RU" sz="1600" dirty="0"/>
              <a:t>Больница», «Кафе», «Магазин», «Парикмахерская», инструменты для мальчиков, деревянный домик, </a:t>
            </a:r>
          </a:p>
          <a:p>
            <a:r>
              <a:rPr lang="ru-RU" sz="1600" dirty="0"/>
              <a:t>Игровые комплексы:</a:t>
            </a:r>
          </a:p>
          <a:p>
            <a:r>
              <a:rPr lang="ru-RU" sz="1600" dirty="0"/>
              <a:t>«Универсам», «Салон красоты», «Кухня</a:t>
            </a:r>
            <a:r>
              <a:rPr lang="ru-RU" sz="1600" dirty="0" smtClean="0"/>
              <a:t>».</a:t>
            </a:r>
          </a:p>
          <a:p>
            <a:r>
              <a:rPr lang="ru-RU" sz="1600" dirty="0" smtClean="0"/>
              <a:t>Шкаф с зеркалом</a:t>
            </a:r>
            <a:endParaRPr lang="ru-RU" sz="1600" dirty="0"/>
          </a:p>
          <a:p>
            <a:r>
              <a:rPr lang="ru-RU" sz="1600" dirty="0"/>
              <a:t>Костюмы: «Почтальон», «Повар», «Маленький доктор», «Продавец», «Парикмахер», «</a:t>
            </a:r>
            <a:r>
              <a:rPr lang="ru-RU" sz="1600" dirty="0" smtClean="0"/>
              <a:t>Военный»</a:t>
            </a:r>
            <a:endParaRPr lang="ru-RU" sz="1600" dirty="0"/>
          </a:p>
        </p:txBody>
      </p:sp>
    </p:spTree>
    <p:extLst>
      <p:ext uri="{BB962C8B-B14F-4D97-AF65-F5344CB8AC3E}">
        <p14:creationId xmlns="" xmlns:p14="http://schemas.microsoft.com/office/powerpoint/2010/main" val="37982602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Спасибо за внимание!</a:t>
            </a:r>
            <a:endParaRPr lang="ru-RU" b="1" dirty="0"/>
          </a:p>
        </p:txBody>
      </p:sp>
      <p:pic>
        <p:nvPicPr>
          <p:cNvPr id="4" name="Содержимое 3" descr="L:\DCIM\158___11\IMG_5494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2071671" y="2643183"/>
            <a:ext cx="4429154" cy="3286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ransition spd="slow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1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438</TotalTime>
  <Words>759</Words>
  <Application>Microsoft Office PowerPoint</Application>
  <PresentationFormat>Экран (4:3)</PresentationFormat>
  <Paragraphs>163</Paragraphs>
  <Slides>41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2" baseType="lpstr">
      <vt:lpstr>Поток</vt:lpstr>
      <vt:lpstr>Слайд 1</vt:lpstr>
      <vt:lpstr>Центр речевого развития</vt:lpstr>
      <vt:lpstr>Модель предметной  речевой среды</vt:lpstr>
      <vt:lpstr>                                      Речевой уголок  </vt:lpstr>
      <vt:lpstr>    Звукобуквоград С помощью дидактического пособия «Звукобуквоград»дети в игровой форме познакомятся со звуками русского языка, научатся их анализировать и синтезировать, проводить звуко-слоговой анализ слов, сливать звуки в слоги, а слоги в слова.</vt:lpstr>
      <vt:lpstr>Обучение грамоте</vt:lpstr>
      <vt:lpstr>Обучение грамоте</vt:lpstr>
      <vt:lpstr>Дидактические игры для обучения грамоте</vt:lpstr>
      <vt:lpstr> Прописи </vt:lpstr>
      <vt:lpstr>Развитие словаря</vt:lpstr>
      <vt:lpstr>Дидактические игры  по развитию словаря</vt:lpstr>
      <vt:lpstr>Развитие связной речи</vt:lpstr>
      <vt:lpstr>Игры по развитию связной речи</vt:lpstr>
      <vt:lpstr>  Одним из важнейших факторов, оказывающих непосредственное влияние на то, как быстро у детей будут развиваться навыки связной речи, является речевое дыхание. </vt:lpstr>
      <vt:lpstr> Правильное речевое дыхание является основой звучащей речи.  Оно обеспечивает нормальное голосо- и звукообразование, сохраняет плавность и музыкальность речи. </vt:lpstr>
      <vt:lpstr>Пособия для развития дыхания</vt:lpstr>
      <vt:lpstr>Артикуляционная гимнастика</vt:lpstr>
      <vt:lpstr>  Уголок для  сенсорно – моторного  развития  </vt:lpstr>
      <vt:lpstr>  </vt:lpstr>
      <vt:lpstr>Слайд 20</vt:lpstr>
      <vt:lpstr>Слайд 21</vt:lpstr>
      <vt:lpstr>Пальчиковые игры помогают подготовить руку к письму, развить координацию почувствовать ритм и одновременно с этим развивать речь ребёнка</vt:lpstr>
      <vt:lpstr>Игры для развития мелкой моторики</vt:lpstr>
      <vt:lpstr>Слайд 24</vt:lpstr>
      <vt:lpstr>Уголок  театрализованной деятельности</vt:lpstr>
      <vt:lpstr>Виды театров</vt:lpstr>
      <vt:lpstr>Слайд 27</vt:lpstr>
      <vt:lpstr>Театр би-ба-бо</vt:lpstr>
      <vt:lpstr>Слайд 29</vt:lpstr>
      <vt:lpstr>Плоскостной театр</vt:lpstr>
      <vt:lpstr>Слайд 31</vt:lpstr>
      <vt:lpstr> Театральные куклы </vt:lpstr>
      <vt:lpstr>Сюжетно-ролевые игры</vt:lpstr>
      <vt:lpstr>Слайд 34</vt:lpstr>
      <vt:lpstr>Книжный уголок</vt:lpstr>
      <vt:lpstr>В помощь воспитателю</vt:lpstr>
      <vt:lpstr>Паспорт   центра речевого развития</vt:lpstr>
      <vt:lpstr>Слайд 38</vt:lpstr>
      <vt:lpstr>Слайд 39</vt:lpstr>
      <vt:lpstr>Слайд 40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амлаума</dc:creator>
  <cp:lastModifiedBy>User</cp:lastModifiedBy>
  <cp:revision>50</cp:revision>
  <dcterms:created xsi:type="dcterms:W3CDTF">2017-11-28T14:37:20Z</dcterms:created>
  <dcterms:modified xsi:type="dcterms:W3CDTF">2017-11-30T15:33:17Z</dcterms:modified>
</cp:coreProperties>
</file>